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57" r:id="rId3"/>
    <p:sldId id="263" r:id="rId4"/>
    <p:sldId id="264" r:id="rId5"/>
    <p:sldId id="262" r:id="rId6"/>
    <p:sldId id="261" r:id="rId7"/>
    <p:sldId id="260" r:id="rId8"/>
    <p:sldId id="259" r:id="rId9"/>
    <p:sldId id="287" r:id="rId10"/>
    <p:sldId id="258" r:id="rId11"/>
    <p:sldId id="267" r:id="rId12"/>
    <p:sldId id="266" r:id="rId13"/>
    <p:sldId id="268" r:id="rId14"/>
    <p:sldId id="269" r:id="rId15"/>
    <p:sldId id="270" r:id="rId16"/>
    <p:sldId id="272" r:id="rId17"/>
    <p:sldId id="271" r:id="rId18"/>
    <p:sldId id="273" r:id="rId19"/>
    <p:sldId id="275" r:id="rId20"/>
    <p:sldId id="274" r:id="rId21"/>
    <p:sldId id="277" r:id="rId22"/>
    <p:sldId id="276" r:id="rId23"/>
    <p:sldId id="278" r:id="rId24"/>
    <p:sldId id="279" r:id="rId25"/>
    <p:sldId id="280" r:id="rId26"/>
    <p:sldId id="284" r:id="rId27"/>
    <p:sldId id="283" r:id="rId28"/>
    <p:sldId id="282" r:id="rId29"/>
    <p:sldId id="281" r:id="rId30"/>
    <p:sldId id="288" r:id="rId3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7816" autoAdjust="0"/>
  </p:normalViewPr>
  <p:slideViewPr>
    <p:cSldViewPr>
      <p:cViewPr varScale="1">
        <p:scale>
          <a:sx n="66" d="100"/>
          <a:sy n="66" d="100"/>
        </p:scale>
        <p:origin x="-165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58CE42-2104-4C55-9E44-12DA3525DE94}" type="datetimeFigureOut">
              <a:rPr lang="ru-RU" smtClean="0"/>
              <a:pPr/>
              <a:t>12.03.2020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BB3C79-E6A3-4057-9AEF-59CEF5ED4CBF}"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88BB3C79-E6A3-4057-9AEF-59CEF5ED4CBF}" type="slidenum">
              <a:rPr lang="ru-RU" smtClean="0"/>
              <a:pPr/>
              <a:t>9</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88BB3C79-E6A3-4057-9AEF-59CEF5ED4CBF}" type="slidenum">
              <a:rPr lang="ru-RU" smtClean="0"/>
              <a:pPr/>
              <a:t>15</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12.03.2020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12.03.2020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12.03.2020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12.03.2020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12.03.2020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12.03.2020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12.03.2020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12.03.2020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12.03.2020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12.03.2020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12.03.2020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12.03.2020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konspekts.ru/wp-content/uploads/2010/11/1.1.jpg" TargetMode="Externa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ru.wikipedia.org/wiki/%D0%A2%D0%B8%D1%85%D0%B8%D0%B9_%D0%BE%D0%BA%D0%B5%D0%B0%D0%BD" TargetMode="External"/><Relationship Id="rId2" Type="http://schemas.openxmlformats.org/officeDocument/2006/relationships/hyperlink" Target="https://ru.wikipedia.org/wiki/%D0%98%D1%81%D0%BF%D0%B0%D0%BD%D1%81%D0%BA%D0%B8%D0%B9_%D1%8F%D0%B7%D1%8B%D0%BA" TargetMode="External"/><Relationship Id="rId1" Type="http://schemas.openxmlformats.org/officeDocument/2006/relationships/slideLayout" Target="../slideLayouts/slideLayout7.xml"/><Relationship Id="rId6" Type="http://schemas.openxmlformats.org/officeDocument/2006/relationships/hyperlink" Target="https://ru.wikipedia.org/wiki/%D0%9F%D0%B5%D1%80%D1%83" TargetMode="External"/><Relationship Id="rId5" Type="http://schemas.openxmlformats.org/officeDocument/2006/relationships/hyperlink" Target="https://ru.wikipedia.org/wiki/%D0%90%D0%BF%D0%B2%D0%B5%D0%BB%D0%BB%D0%B8%D0%BD%D0%B3" TargetMode="External"/><Relationship Id="rId4" Type="http://schemas.openxmlformats.org/officeDocument/2006/relationships/hyperlink" Target="https://ru.wikipedia.org/wiki/%D0%9F%D0%B0%D1%81%D1%81%D0%B0%D1%82"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71472" y="428605"/>
            <a:ext cx="7886728" cy="1071569"/>
          </a:xfrm>
        </p:spPr>
        <p:txBody>
          <a:bodyPr>
            <a:normAutofit/>
          </a:bodyPr>
          <a:lstStyle/>
          <a:p>
            <a:r>
              <a:rPr lang="kk-KZ" sz="2400" b="1" dirty="0" smtClean="0">
                <a:latin typeface="Times New Roman" pitchFamily="18" charset="0"/>
                <a:cs typeface="Times New Roman" pitchFamily="18" charset="0"/>
              </a:rPr>
              <a:t>6 дәріс.Елдің азық-түлік қауіпсіздігін мемлекеттік басқару</a:t>
            </a:r>
            <a:endParaRPr lang="ru-RU" sz="2400" b="1"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500034" y="1785926"/>
            <a:ext cx="8358246" cy="3852874"/>
          </a:xfrm>
        </p:spPr>
        <p:txBody>
          <a:bodyPr>
            <a:normAutofit/>
          </a:bodyPr>
          <a:lstStyle/>
          <a:p>
            <a:pPr marL="457200" indent="-457200" algn="l">
              <a:buFont typeface="+mj-lt"/>
              <a:buAutoNum type="arabicPeriod"/>
            </a:pPr>
            <a:r>
              <a:rPr lang="ru-RU" sz="2000" dirty="0" smtClean="0">
                <a:solidFill>
                  <a:schemeClr val="tx1"/>
                </a:solidFill>
                <a:latin typeface="Times New Roman" pitchFamily="18" charset="0"/>
                <a:cs typeface="Times New Roman" pitchFamily="18" charset="0"/>
              </a:rPr>
              <a:t>Сущность понятия «Продовольственная безопасность»</a:t>
            </a:r>
          </a:p>
          <a:p>
            <a:pPr marL="457200" indent="-457200" algn="l">
              <a:buFont typeface="+mj-lt"/>
              <a:buAutoNum type="arabicPeriod"/>
            </a:pPr>
            <a:r>
              <a:rPr lang="ru-RU" sz="2000" b="1" dirty="0" smtClean="0">
                <a:latin typeface="Times New Roman" pitchFamily="18" charset="0"/>
                <a:cs typeface="Times New Roman" pitchFamily="18" charset="0"/>
              </a:rPr>
              <a:t>Риски в секторе продовольственной безопасности</a:t>
            </a:r>
          </a:p>
          <a:p>
            <a:pPr marL="457200" indent="-457200" algn="l">
              <a:buFont typeface="+mj-lt"/>
              <a:buAutoNum type="arabicPeriod"/>
            </a:pPr>
            <a:r>
              <a:rPr lang="ru-RU" sz="2000" dirty="0" smtClean="0">
                <a:solidFill>
                  <a:schemeClr val="tx1"/>
                </a:solidFill>
                <a:latin typeface="Times New Roman" pitchFamily="18" charset="0"/>
                <a:cs typeface="Times New Roman" pitchFamily="18" charset="0"/>
              </a:rPr>
              <a:t>Продовольственная безопасность в мире </a:t>
            </a:r>
            <a:endParaRPr lang="ru-RU" sz="2000"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285729"/>
            <a:ext cx="8501122" cy="5847755"/>
          </a:xfrm>
          <a:prstGeom prst="rect">
            <a:avLst/>
          </a:prstGeom>
        </p:spPr>
        <p:txBody>
          <a:bodyPr wrap="square">
            <a:spAutoFit/>
          </a:bodyPr>
          <a:lstStyle/>
          <a:p>
            <a:r>
              <a:rPr lang="ru-RU" sz="2200" dirty="0" smtClean="0">
                <a:latin typeface="Times New Roman" pitchFamily="18" charset="0"/>
                <a:cs typeface="Times New Roman" pitchFamily="18" charset="0"/>
              </a:rPr>
              <a:t>3. Ослабление влияния экстенсивных и интенсивных факторов на урожайнос</a:t>
            </a:r>
            <a:r>
              <a:rPr lang="ru-RU" sz="2200" b="1" dirty="0" smtClean="0">
                <a:latin typeface="Times New Roman" pitchFamily="18" charset="0"/>
                <a:cs typeface="Times New Roman" pitchFamily="18" charset="0"/>
              </a:rPr>
              <a:t>т</a:t>
            </a:r>
            <a:r>
              <a:rPr lang="ru-RU" sz="2200" dirty="0" smtClean="0">
                <a:latin typeface="Times New Roman" pitchFamily="18" charset="0"/>
                <a:cs typeface="Times New Roman" pitchFamily="18" charset="0"/>
              </a:rPr>
              <a:t>ь. Всё более ограничивается влияние синергетики экстенсивных и интенсивных методов воздействия на результативность агрокультуры. С 1950-х по 1990-е годы демографический рост базировался на интенсификации сельскохозяйственных продуктов на уже эксплуатируемых землях: рост урожайности, ирригационная революция, автоматизация производственных процессов. Эти ресурсы исчерпывают себя. Увеличение производства зерновых или поголовья скота за счет расширения используемых площадей также имеет свои пределы. Следовательно, изменение аграрной модели также является важным императивом. Казахстан и Россия, имеющие огромные территории, еще располагают серьезным потенциалом для увеличения продовольственной базы за счет как интенсивных, так и экстенсивных факторов. Между тем, рост продуктивности с меньшим </a:t>
            </a:r>
            <a:r>
              <a:rPr lang="ru-RU" sz="2200" dirty="0" err="1" smtClean="0">
                <a:latin typeface="Times New Roman" pitchFamily="18" charset="0"/>
                <a:cs typeface="Times New Roman" pitchFamily="18" charset="0"/>
              </a:rPr>
              <a:t>интервенционизмом</a:t>
            </a:r>
            <a:r>
              <a:rPr lang="ru-RU" sz="2200" dirty="0" smtClean="0">
                <a:latin typeface="Times New Roman" pitchFamily="18" charset="0"/>
                <a:cs typeface="Times New Roman" pitchFamily="18" charset="0"/>
              </a:rPr>
              <a:t> рассматривается как приоритетное направление в аграрном секторе западных стран.</a:t>
            </a:r>
            <a:endParaRPr lang="ru-RU" sz="22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357166"/>
            <a:ext cx="8143932" cy="5632311"/>
          </a:xfrm>
          <a:prstGeom prst="rect">
            <a:avLst/>
          </a:prstGeom>
        </p:spPr>
        <p:txBody>
          <a:bodyPr wrap="square">
            <a:spAutoFit/>
          </a:bodyPr>
          <a:lstStyle/>
          <a:p>
            <a:r>
              <a:rPr lang="ru-RU" sz="2400" dirty="0" smtClean="0">
                <a:latin typeface="Times New Roman" pitchFamily="18" charset="0"/>
                <a:cs typeface="Times New Roman" pitchFamily="18" charset="0"/>
              </a:rPr>
              <a:t>4. Рост требований к экологической чистоте и к качеству продовольствия на фоне роста благосостояния. Опасность отравления почвы, воздуха и воды химикатами и прочими ядовитыми веществами могут исключить нашу страну из списка экспортёров и поставщиков продовольствия. С ростом благосостояния населения всё больше будут возрастать требования к качеству продукции. На этикетках продуктов питания должны указываться не только срок годности к употреблению, но и страна-производитель.</a:t>
            </a:r>
          </a:p>
          <a:p>
            <a:r>
              <a:rPr lang="ru-RU" sz="2400" dirty="0" smtClean="0">
                <a:latin typeface="Times New Roman" pitchFamily="18" charset="0"/>
                <a:cs typeface="Times New Roman" pitchFamily="18" charset="0"/>
              </a:rPr>
              <a:t>     Таинственная массовая гибель сайгаков на севере Казахстана и мистические явления в селе Калачи, жители которого неожиданно впадают в сон, уже вызывают настороженность Запада.  В случае выявления аномалий Казахстан может оказаться в черном списке потенциальных экспортеров аграрной продукции.</a:t>
            </a:r>
            <a:endParaRPr lang="ru-RU" sz="24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357167"/>
            <a:ext cx="8429684" cy="6186309"/>
          </a:xfrm>
          <a:prstGeom prst="rect">
            <a:avLst/>
          </a:prstGeom>
        </p:spPr>
        <p:txBody>
          <a:bodyPr wrap="square">
            <a:spAutoFit/>
          </a:bodyPr>
          <a:lstStyle/>
          <a:p>
            <a:pPr algn="ctr"/>
            <a:r>
              <a:rPr lang="ru-RU" sz="2200" b="1" dirty="0" smtClean="0">
                <a:latin typeface="Times New Roman" pitchFamily="18" charset="0"/>
                <a:cs typeface="Times New Roman" pitchFamily="18" charset="0"/>
              </a:rPr>
              <a:t>5. Обострение социального аспекта в аграрной политике развивающихся стран</a:t>
            </a:r>
          </a:p>
          <a:p>
            <a:r>
              <a:rPr lang="ru-RU" sz="2200" dirty="0" smtClean="0">
                <a:latin typeface="Times New Roman" pitchFamily="18" charset="0"/>
                <a:cs typeface="Times New Roman" pitchFamily="18" charset="0"/>
              </a:rPr>
              <a:t>Прежде всего следует сохранить или удержать на местах аграриев. </a:t>
            </a:r>
            <a:r>
              <a:rPr lang="ru-RU" sz="2200" b="1" dirty="0" smtClean="0">
                <a:latin typeface="Times New Roman" pitchFamily="18" charset="0"/>
                <a:cs typeface="Times New Roman" pitchFamily="18" charset="0"/>
              </a:rPr>
              <a:t>Чуть более</a:t>
            </a:r>
            <a:r>
              <a:rPr lang="ru-RU" sz="2200" dirty="0" smtClean="0">
                <a:latin typeface="Times New Roman" pitchFamily="18" charset="0"/>
                <a:cs typeface="Times New Roman" pitchFamily="18" charset="0"/>
              </a:rPr>
              <a:t> </a:t>
            </a:r>
            <a:r>
              <a:rPr lang="ru-RU" sz="2200" b="1" dirty="0" smtClean="0">
                <a:latin typeface="Times New Roman" pitchFamily="18" charset="0"/>
                <a:cs typeface="Times New Roman" pitchFamily="18" charset="0"/>
              </a:rPr>
              <a:t>3% </a:t>
            </a:r>
            <a:r>
              <a:rPr lang="ru-RU" sz="2200" dirty="0" smtClean="0">
                <a:latin typeface="Times New Roman" pitchFamily="18" charset="0"/>
                <a:cs typeface="Times New Roman" pitchFamily="18" charset="0"/>
              </a:rPr>
              <a:t>фермеров проживает в развитых странах и </a:t>
            </a:r>
            <a:r>
              <a:rPr lang="ru-RU" sz="2200" b="1" dirty="0" smtClean="0">
                <a:latin typeface="Times New Roman" pitchFamily="18" charset="0"/>
                <a:cs typeface="Times New Roman" pitchFamily="18" charset="0"/>
              </a:rPr>
              <a:t>более 50%</a:t>
            </a:r>
            <a:r>
              <a:rPr lang="ru-RU" sz="2200" dirty="0" smtClean="0">
                <a:latin typeface="Times New Roman" pitchFamily="18" charset="0"/>
                <a:cs typeface="Times New Roman" pitchFamily="18" charset="0"/>
              </a:rPr>
              <a:t> - в бедных странах. Однако их низкие заработки и зависимость от климатических явлений вынуждает сельчан уезжать в города, где они живут в деградирующих кварталах и в условиях экономической неустойчивости. Массовый побег сельского населения в города Казахстана можно воспринимать как крах агропродовольственной стратегии, основанной на ошибках приватизации сельских земель в пользу лиц, не связанных с обработкой земли и проживанием на селе. Ленинский лозунг о том, что земля должна принадлежать тем, кто ее обрабатывает, не теряет своей актуальности и практической ценности.  </a:t>
            </a:r>
          </a:p>
          <a:p>
            <a:r>
              <a:rPr lang="ru-RU" sz="2200" dirty="0" smtClean="0">
                <a:latin typeface="Times New Roman" pitchFamily="18" charset="0"/>
                <a:cs typeface="Times New Roman" pitchFamily="18" charset="0"/>
              </a:rPr>
              <a:t>Эти проблемы надо решать до того, как они перейдут в разрушительную стадию. В выигрыше могут оказаться те страны, которые с выгодой используют новую иерархию ценностей в продовольственной безопасности. </a:t>
            </a:r>
            <a:endParaRPr lang="ru-RU" sz="22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357167"/>
            <a:ext cx="8429684" cy="6247864"/>
          </a:xfrm>
          <a:prstGeom prst="rect">
            <a:avLst/>
          </a:prstGeom>
        </p:spPr>
        <p:txBody>
          <a:bodyPr wrap="square">
            <a:spAutoFit/>
          </a:bodyPr>
          <a:lstStyle/>
          <a:p>
            <a:pPr algn="ctr"/>
            <a:r>
              <a:rPr lang="ru-RU" sz="2000" b="1" dirty="0" smtClean="0">
                <a:latin typeface="Times New Roman" pitchFamily="18" charset="0"/>
                <a:cs typeface="Times New Roman" pitchFamily="18" charset="0"/>
              </a:rPr>
              <a:t>3. Продовольственная безопасность </a:t>
            </a:r>
            <a:r>
              <a:rPr lang="ru-RU" sz="2000" b="1" dirty="0" smtClean="0">
                <a:latin typeface="Times New Roman" pitchFamily="18" charset="0"/>
                <a:cs typeface="Times New Roman" pitchFamily="18" charset="0"/>
              </a:rPr>
              <a:t>Казахстана и </a:t>
            </a:r>
            <a:r>
              <a:rPr lang="ru-RU" sz="2000" b="1" dirty="0" smtClean="0">
                <a:latin typeface="Times New Roman" pitchFamily="18" charset="0"/>
                <a:cs typeface="Times New Roman" pitchFamily="18" charset="0"/>
              </a:rPr>
              <a:t>оценка состояния и пути обеспечения </a:t>
            </a:r>
          </a:p>
          <a:p>
            <a:r>
              <a:rPr lang="ru-RU" sz="2000" dirty="0" smtClean="0">
                <a:latin typeface="Times New Roman" pitchFamily="18" charset="0"/>
                <a:cs typeface="Times New Roman" pitchFamily="18" charset="0"/>
              </a:rPr>
              <a:t>     В настоящее время в Республике Казахстан(РК) отсутствует закон о продовольственной безопасности. Однако деятельность по обеспечению национальной продовольственной безопасности регламентируется законами «О национальной безопасности в Республике Казахстан», «О государственном регулировании развития агропромышленного комплекса и сельских территорий», «О зерне», «О техническом регулировании», «О мерах по защите внутреннего рынка при импорте товаров», «О государственном материальном резерве» и др. </a:t>
            </a:r>
          </a:p>
          <a:p>
            <a:r>
              <a:rPr lang="ru-RU" sz="2000" dirty="0" smtClean="0">
                <a:latin typeface="Times New Roman" pitchFamily="18" charset="0"/>
                <a:cs typeface="Times New Roman" pitchFamily="18" charset="0"/>
              </a:rPr>
              <a:t>     Агропромышленный комплекс(АПК) Казахстана обладает достаточным потенциалом для обеспечения </a:t>
            </a:r>
            <a:r>
              <a:rPr lang="ru-RU" sz="2000" dirty="0" err="1" smtClean="0">
                <a:latin typeface="Times New Roman" pitchFamily="18" charset="0"/>
                <a:cs typeface="Times New Roman" pitchFamily="18" charset="0"/>
              </a:rPr>
              <a:t>нацио-нальной</a:t>
            </a:r>
            <a:r>
              <a:rPr lang="ru-RU" sz="2000" dirty="0" smtClean="0">
                <a:latin typeface="Times New Roman" pitchFamily="18" charset="0"/>
                <a:cs typeface="Times New Roman" pitchFamily="18" charset="0"/>
              </a:rPr>
              <a:t> продовольственной безопасности: </a:t>
            </a:r>
          </a:p>
          <a:p>
            <a:r>
              <a:rPr lang="ru-RU" sz="2000" dirty="0" smtClean="0">
                <a:latin typeface="Times New Roman" pitchFamily="18" charset="0"/>
                <a:cs typeface="Times New Roman" pitchFamily="18" charset="0"/>
              </a:rPr>
              <a:t>– общая площадь сельскохозяйственных угодий составляет223 млн. га, в том числе площадь пашни– 21,8 млн. </a:t>
            </a:r>
          </a:p>
          <a:p>
            <a:r>
              <a:rPr lang="ru-RU" sz="2000" dirty="0" smtClean="0">
                <a:latin typeface="Times New Roman" pitchFamily="18" charset="0"/>
                <a:cs typeface="Times New Roman" pitchFamily="18" charset="0"/>
              </a:rPr>
              <a:t>га(или1,2 га в расчете на душу населения); </a:t>
            </a:r>
          </a:p>
          <a:p>
            <a:r>
              <a:rPr lang="ru-RU" sz="2000" dirty="0" smtClean="0">
                <a:latin typeface="Times New Roman" pitchFamily="18" charset="0"/>
                <a:cs typeface="Times New Roman" pitchFamily="18" charset="0"/>
              </a:rPr>
              <a:t>– территории пастбищ для занятия животноводством составляют85% от общей площади земельных угодий; </a:t>
            </a:r>
          </a:p>
          <a:p>
            <a:r>
              <a:rPr lang="ru-RU" sz="2000" dirty="0" smtClean="0">
                <a:latin typeface="Times New Roman" pitchFamily="18" charset="0"/>
                <a:cs typeface="Times New Roman" pitchFamily="18" charset="0"/>
              </a:rPr>
              <a:t>– климатические условия республики благоприятные для выращивания зерновых и зернобобовых культур, </a:t>
            </a:r>
            <a:r>
              <a:rPr lang="ru-RU" sz="2000" dirty="0" err="1" smtClean="0">
                <a:latin typeface="Times New Roman" pitchFamily="18" charset="0"/>
                <a:cs typeface="Times New Roman" pitchFamily="18" charset="0"/>
              </a:rPr>
              <a:t>кар-тофеля</a:t>
            </a:r>
            <a:r>
              <a:rPr lang="ru-RU" sz="2000" dirty="0" smtClean="0">
                <a:latin typeface="Times New Roman" pitchFamily="18" charset="0"/>
                <a:cs typeface="Times New Roman" pitchFamily="18" charset="0"/>
              </a:rPr>
              <a:t>, овощей и др.;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142852"/>
            <a:ext cx="8643998" cy="3170099"/>
          </a:xfrm>
          <a:prstGeom prst="rect">
            <a:avLst/>
          </a:prstGeom>
        </p:spPr>
        <p:txBody>
          <a:bodyPr wrap="square">
            <a:spAutoFit/>
          </a:bodyPr>
          <a:lstStyle/>
          <a:p>
            <a:pPr>
              <a:lnSpc>
                <a:spcPts val="2400"/>
              </a:lnSpc>
            </a:pPr>
            <a:r>
              <a:rPr lang="ru-RU" sz="2000" dirty="0" smtClean="0">
                <a:latin typeface="Times New Roman" pitchFamily="18" charset="0"/>
                <a:cs typeface="Times New Roman" pitchFamily="18" charset="0"/>
              </a:rPr>
              <a:t>– в сельской местности проживает 7,7 млн. чел. или более 42% населения страны, из которых 1,3 млн. чел. </a:t>
            </a:r>
            <a:r>
              <a:rPr lang="ru-RU" sz="2000" dirty="0" err="1" smtClean="0">
                <a:latin typeface="Times New Roman" pitchFamily="18" charset="0"/>
                <a:cs typeface="Times New Roman" pitchFamily="18" charset="0"/>
              </a:rPr>
              <a:t>не-посредственно</a:t>
            </a:r>
            <a:r>
              <a:rPr lang="ru-RU" sz="2000" dirty="0" smtClean="0">
                <a:latin typeface="Times New Roman" pitchFamily="18" charset="0"/>
                <a:cs typeface="Times New Roman" pitchFamily="18" charset="0"/>
              </a:rPr>
              <a:t> занято в сельском, лесном и рыбном хозяйстве, что составляет15,4% от общей численности занятых в национальной экономике. В 2019 г. в Казахстане в расчете на душу населения было произведено1032 кг зерна или на 3,2% больше порогового уровня продовольственной безопасности. Среднедушевое производство картофеля в 2 раза превысило физиологическую норму потребления, овощей и бахчевых культур– в 2,2 раза.</a:t>
            </a:r>
          </a:p>
          <a:p>
            <a:pPr>
              <a:lnSpc>
                <a:spcPts val="2400"/>
              </a:lnSpc>
            </a:pPr>
            <a:r>
              <a:rPr lang="ru-RU" sz="2000" dirty="0" smtClean="0">
                <a:latin typeface="Times New Roman" pitchFamily="18" charset="0"/>
                <a:cs typeface="Times New Roman" pitchFamily="18" charset="0"/>
              </a:rPr>
              <a:t>       </a:t>
            </a:r>
            <a:r>
              <a:rPr lang="ru-RU" sz="1600" b="1" dirty="0" smtClean="0">
                <a:latin typeface="Times New Roman" pitchFamily="18" charset="0"/>
                <a:cs typeface="Times New Roman" pitchFamily="18" charset="0"/>
              </a:rPr>
              <a:t>Производство отдельных видов сельскохозяйственной продукции в расчете</a:t>
            </a:r>
          </a:p>
          <a:p>
            <a:pPr algn="r">
              <a:lnSpc>
                <a:spcPts val="2400"/>
              </a:lnSpc>
            </a:pPr>
            <a:r>
              <a:rPr lang="ru-RU" sz="1600" b="1" dirty="0" smtClean="0">
                <a:latin typeface="Times New Roman" pitchFamily="18" charset="0"/>
                <a:cs typeface="Times New Roman" pitchFamily="18" charset="0"/>
              </a:rPr>
              <a:t>на душу населения в килограммах                                                                       </a:t>
            </a:r>
            <a:r>
              <a:rPr lang="ru-RU" sz="1400" dirty="0" smtClean="0">
                <a:latin typeface="Times New Roman" pitchFamily="18" charset="0"/>
                <a:cs typeface="Times New Roman" pitchFamily="18" charset="0"/>
              </a:rPr>
              <a:t>Таблица 1 </a:t>
            </a:r>
          </a:p>
        </p:txBody>
      </p:sp>
      <p:graphicFrame>
        <p:nvGraphicFramePr>
          <p:cNvPr id="4" name="Таблица 3"/>
          <p:cNvGraphicFramePr>
            <a:graphicFrameLocks noGrp="1"/>
          </p:cNvGraphicFramePr>
          <p:nvPr/>
        </p:nvGraphicFramePr>
        <p:xfrm>
          <a:off x="357158" y="3429000"/>
          <a:ext cx="8572560" cy="3413623"/>
        </p:xfrm>
        <a:graphic>
          <a:graphicData uri="http://schemas.openxmlformats.org/drawingml/2006/table">
            <a:tbl>
              <a:tblPr firstRow="1" bandRow="1">
                <a:tableStyleId>{5C22544A-7EE6-4342-B048-85BDC9FD1C3A}</a:tableStyleId>
              </a:tblPr>
              <a:tblGrid>
                <a:gridCol w="1714512"/>
                <a:gridCol w="1714512"/>
                <a:gridCol w="1714512"/>
                <a:gridCol w="1714512"/>
                <a:gridCol w="1714512"/>
              </a:tblGrid>
              <a:tr h="152539">
                <a:tc>
                  <a:txBody>
                    <a:bodyPr/>
                    <a:lstStyle/>
                    <a:p>
                      <a:r>
                        <a:rPr lang="ru-RU" sz="1200" dirty="0" smtClean="0"/>
                        <a:t>Виды продукции</a:t>
                      </a:r>
                      <a:endParaRPr lang="ru-RU"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dirty="0" smtClean="0"/>
                        <a:t>Норматив</a:t>
                      </a:r>
                    </a:p>
                    <a:p>
                      <a:endParaRPr lang="ru-RU" sz="1200" dirty="0"/>
                    </a:p>
                  </a:txBody>
                  <a:tcPr/>
                </a:tc>
                <a:tc>
                  <a:txBody>
                    <a:bodyPr/>
                    <a:lstStyle/>
                    <a:p>
                      <a:r>
                        <a:rPr lang="ru-RU" sz="1200" dirty="0" smtClean="0"/>
                        <a:t>2015 г.</a:t>
                      </a:r>
                      <a:endParaRPr lang="ru-RU" sz="1200" dirty="0"/>
                    </a:p>
                  </a:txBody>
                  <a:tcPr/>
                </a:tc>
                <a:tc>
                  <a:txBody>
                    <a:bodyPr/>
                    <a:lstStyle/>
                    <a:p>
                      <a:r>
                        <a:rPr lang="ru-RU" sz="1200" dirty="0" smtClean="0"/>
                        <a:t>2017г.</a:t>
                      </a:r>
                      <a:endParaRPr lang="ru-RU" sz="1200" dirty="0"/>
                    </a:p>
                  </a:txBody>
                  <a:tcPr/>
                </a:tc>
                <a:tc>
                  <a:txBody>
                    <a:bodyPr/>
                    <a:lstStyle/>
                    <a:p>
                      <a:r>
                        <a:rPr lang="ru-RU" sz="1200" dirty="0" smtClean="0"/>
                        <a:t>2019 к 2015 гг., в %</a:t>
                      </a:r>
                      <a:endParaRPr lang="ru-RU" sz="1200" dirty="0"/>
                    </a:p>
                  </a:txBody>
                  <a:tcPr/>
                </a:tc>
              </a:tr>
              <a:tr h="2956423">
                <a:tc>
                  <a:txBody>
                    <a:bodyPr/>
                    <a:lstStyle/>
                    <a:p>
                      <a:r>
                        <a:rPr lang="ru-RU" sz="1400" dirty="0" smtClean="0"/>
                        <a:t>Зерновые(включая рис) и бобовые культуры в весе после доработки  (2019г)</a:t>
                      </a:r>
                    </a:p>
                    <a:p>
                      <a:r>
                        <a:rPr lang="ru-RU" sz="1400" dirty="0" smtClean="0"/>
                        <a:t>Картофель</a:t>
                      </a:r>
                    </a:p>
                    <a:p>
                      <a:r>
                        <a:rPr lang="ru-RU" sz="1400" dirty="0" smtClean="0"/>
                        <a:t>Овощи и бахчевые культуры </a:t>
                      </a:r>
                    </a:p>
                    <a:p>
                      <a:r>
                        <a:rPr lang="ru-RU" sz="1400" dirty="0" smtClean="0"/>
                        <a:t>Мясо скота и птицы в убойном весе </a:t>
                      </a:r>
                    </a:p>
                    <a:p>
                      <a:r>
                        <a:rPr lang="ru-RU" sz="1400" dirty="0" smtClean="0"/>
                        <a:t>Молоко </a:t>
                      </a:r>
                    </a:p>
                    <a:p>
                      <a:r>
                        <a:rPr lang="ru-RU" sz="1400" dirty="0" smtClean="0"/>
                        <a:t>Яйца, штук</a:t>
                      </a:r>
                      <a:endParaRPr lang="ru-RU" sz="1400" dirty="0"/>
                    </a:p>
                  </a:txBody>
                  <a:tcPr/>
                </a:tc>
                <a:tc>
                  <a:txBody>
                    <a:bodyPr/>
                    <a:lstStyle/>
                    <a:p>
                      <a:r>
                        <a:rPr lang="ru-RU" sz="1400" dirty="0" smtClean="0"/>
                        <a:t>1000 </a:t>
                      </a:r>
                    </a:p>
                    <a:p>
                      <a:endParaRPr lang="ru-RU" sz="1400" dirty="0" smtClean="0"/>
                    </a:p>
                    <a:p>
                      <a:endParaRPr lang="ru-RU" sz="1400" dirty="0" smtClean="0"/>
                    </a:p>
                    <a:p>
                      <a:endParaRPr lang="ru-RU" sz="1400" dirty="0" smtClean="0"/>
                    </a:p>
                    <a:p>
                      <a:r>
                        <a:rPr lang="ru-RU" sz="1400" dirty="0" smtClean="0"/>
                        <a:t>201</a:t>
                      </a:r>
                    </a:p>
                    <a:p>
                      <a:r>
                        <a:rPr lang="ru-RU" sz="1400" dirty="0" smtClean="0"/>
                        <a:t>146</a:t>
                      </a:r>
                    </a:p>
                    <a:p>
                      <a:endParaRPr lang="ru-RU" sz="1400" dirty="0" smtClean="0"/>
                    </a:p>
                    <a:p>
                      <a:r>
                        <a:rPr lang="ru-RU" sz="1400" dirty="0" smtClean="0"/>
                        <a:t>82</a:t>
                      </a:r>
                    </a:p>
                    <a:p>
                      <a:endParaRPr lang="ru-RU" sz="1400" dirty="0" smtClean="0"/>
                    </a:p>
                    <a:p>
                      <a:r>
                        <a:rPr lang="ru-RU" sz="1400" dirty="0" smtClean="0"/>
                        <a:t>405</a:t>
                      </a:r>
                    </a:p>
                    <a:p>
                      <a:r>
                        <a:rPr lang="ru-RU" sz="1400" dirty="0" smtClean="0"/>
                        <a:t>292</a:t>
                      </a:r>
                      <a:endParaRPr lang="ru-RU" sz="1400" dirty="0"/>
                    </a:p>
                  </a:txBody>
                  <a:tcPr/>
                </a:tc>
                <a:tc>
                  <a:txBody>
                    <a:bodyPr/>
                    <a:lstStyle/>
                    <a:p>
                      <a:r>
                        <a:rPr lang="ru-RU" sz="1400" dirty="0" smtClean="0"/>
                        <a:t>1064</a:t>
                      </a:r>
                    </a:p>
                    <a:p>
                      <a:endParaRPr lang="ru-RU" sz="1400" dirty="0" smtClean="0"/>
                    </a:p>
                    <a:p>
                      <a:endParaRPr lang="ru-RU" sz="1400" dirty="0" smtClean="0"/>
                    </a:p>
                    <a:p>
                      <a:endParaRPr lang="ru-RU" sz="1400" dirty="0" smtClean="0"/>
                    </a:p>
                    <a:p>
                      <a:r>
                        <a:rPr lang="ru-RU" sz="1400" dirty="0" smtClean="0"/>
                        <a:t>201 </a:t>
                      </a:r>
                    </a:p>
                    <a:p>
                      <a:r>
                        <a:rPr lang="ru-RU" sz="1400" dirty="0" smtClean="0"/>
                        <a:t>322</a:t>
                      </a:r>
                    </a:p>
                    <a:p>
                      <a:endParaRPr lang="ru-RU" sz="1400" dirty="0" smtClean="0"/>
                    </a:p>
                    <a:p>
                      <a:r>
                        <a:rPr lang="ru-RU" sz="1400" dirty="0" smtClean="0"/>
                        <a:t>53</a:t>
                      </a:r>
                    </a:p>
                    <a:p>
                      <a:endParaRPr lang="ru-RU" sz="1400" dirty="0" smtClean="0"/>
                    </a:p>
                    <a:p>
                      <a:r>
                        <a:rPr lang="ru-RU" sz="1400" dirty="0" smtClean="0"/>
                        <a:t>295 </a:t>
                      </a:r>
                    </a:p>
                    <a:p>
                      <a:r>
                        <a:rPr lang="ru-RU" sz="1400" dirty="0" smtClean="0"/>
                        <a:t>270</a:t>
                      </a:r>
                      <a:endParaRPr lang="ru-RU" sz="1400" dirty="0"/>
                    </a:p>
                  </a:txBody>
                  <a:tcPr/>
                </a:tc>
                <a:tc>
                  <a:txBody>
                    <a:bodyPr/>
                    <a:lstStyle/>
                    <a:p>
                      <a:r>
                        <a:rPr lang="ru-RU" sz="1400" dirty="0" smtClean="0"/>
                        <a:t>1032</a:t>
                      </a:r>
                    </a:p>
                    <a:p>
                      <a:endParaRPr lang="ru-RU" sz="1400" dirty="0" smtClean="0"/>
                    </a:p>
                    <a:p>
                      <a:endParaRPr lang="ru-RU" sz="1400" dirty="0" smtClean="0"/>
                    </a:p>
                    <a:p>
                      <a:endParaRPr lang="ru-RU" sz="1400" dirty="0" smtClean="0"/>
                    </a:p>
                    <a:p>
                      <a:r>
                        <a:rPr lang="ru-RU" sz="1400" dirty="0" smtClean="0"/>
                        <a:t>197</a:t>
                      </a:r>
                    </a:p>
                    <a:p>
                      <a:r>
                        <a:rPr lang="ru-RU" sz="1400" dirty="0" smtClean="0"/>
                        <a:t>326</a:t>
                      </a:r>
                    </a:p>
                    <a:p>
                      <a:endParaRPr lang="ru-RU" sz="1400" dirty="0" smtClean="0"/>
                    </a:p>
                    <a:p>
                      <a:r>
                        <a:rPr lang="ru-RU" sz="1400" dirty="0" smtClean="0"/>
                        <a:t>55</a:t>
                      </a:r>
                    </a:p>
                    <a:p>
                      <a:endParaRPr lang="ru-RU" sz="1400" dirty="0" smtClean="0"/>
                    </a:p>
                    <a:p>
                      <a:r>
                        <a:rPr lang="ru-RU" sz="1400" dirty="0" smtClean="0"/>
                        <a:t>380</a:t>
                      </a:r>
                    </a:p>
                    <a:p>
                      <a:r>
                        <a:rPr lang="ru-RU" sz="1400" dirty="0" smtClean="0"/>
                        <a:t>280</a:t>
                      </a:r>
                      <a:endParaRPr lang="ru-RU" sz="1400" dirty="0"/>
                    </a:p>
                  </a:txBody>
                  <a:tcPr/>
                </a:tc>
                <a:tc>
                  <a:txBody>
                    <a:bodyPr/>
                    <a:lstStyle/>
                    <a:p>
                      <a:r>
                        <a:rPr lang="ru-RU" sz="1400" dirty="0" smtClean="0"/>
                        <a:t>97,0</a:t>
                      </a:r>
                    </a:p>
                    <a:p>
                      <a:endParaRPr lang="ru-RU" sz="1400" dirty="0" smtClean="0"/>
                    </a:p>
                    <a:p>
                      <a:endParaRPr lang="ru-RU" sz="1400" dirty="0" smtClean="0"/>
                    </a:p>
                    <a:p>
                      <a:endParaRPr lang="ru-RU" sz="1400" dirty="0" smtClean="0"/>
                    </a:p>
                    <a:p>
                      <a:r>
                        <a:rPr lang="ru-RU" sz="1400" dirty="0" smtClean="0"/>
                        <a:t>203,1</a:t>
                      </a:r>
                    </a:p>
                    <a:p>
                      <a:r>
                        <a:rPr lang="ru-RU" sz="1400" dirty="0" smtClean="0"/>
                        <a:t>223,6</a:t>
                      </a:r>
                    </a:p>
                    <a:p>
                      <a:endParaRPr lang="ru-RU" sz="1400" dirty="0" smtClean="0"/>
                    </a:p>
                    <a:p>
                      <a:r>
                        <a:rPr lang="ru-RU" sz="1400" dirty="0" smtClean="0"/>
                        <a:t>67,1</a:t>
                      </a:r>
                    </a:p>
                    <a:p>
                      <a:endParaRPr lang="ru-RU" sz="1400" dirty="0" smtClean="0"/>
                    </a:p>
                    <a:p>
                      <a:r>
                        <a:rPr lang="ru-RU" sz="1400" dirty="0" smtClean="0"/>
                        <a:t>93,8</a:t>
                      </a:r>
                    </a:p>
                    <a:p>
                      <a:r>
                        <a:rPr lang="ru-RU" sz="1400" dirty="0" smtClean="0"/>
                        <a:t>95,9</a:t>
                      </a:r>
                      <a:endParaRPr lang="ru-RU" sz="1400" dirty="0"/>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500035" y="1428735"/>
          <a:ext cx="8215370" cy="3627120"/>
        </p:xfrm>
        <a:graphic>
          <a:graphicData uri="http://schemas.openxmlformats.org/drawingml/2006/table">
            <a:tbl>
              <a:tblPr firstRow="1" bandRow="1">
                <a:tableStyleId>{5C22544A-7EE6-4342-B048-85BDC9FD1C3A}</a:tableStyleId>
              </a:tblPr>
              <a:tblGrid>
                <a:gridCol w="1857387"/>
                <a:gridCol w="1995839"/>
                <a:gridCol w="1381345"/>
                <a:gridCol w="1337725"/>
                <a:gridCol w="1643074"/>
              </a:tblGrid>
              <a:tr h="669696">
                <a:tc>
                  <a:txBody>
                    <a:bodyPr/>
                    <a:lstStyle/>
                    <a:p>
                      <a:r>
                        <a:rPr lang="ru-RU" sz="1600" dirty="0" smtClean="0"/>
                        <a:t>Виды продукции</a:t>
                      </a:r>
                    </a:p>
                  </a:txBody>
                  <a:tcPr/>
                </a:tc>
                <a:tc>
                  <a:txBody>
                    <a:bodyPr/>
                    <a:lstStyle/>
                    <a:p>
                      <a:r>
                        <a:rPr lang="ru-RU" sz="1600" dirty="0" smtClean="0"/>
                        <a:t>Физиологическая</a:t>
                      </a:r>
                      <a:r>
                        <a:rPr lang="ru-RU" sz="1600" baseline="0" dirty="0" smtClean="0"/>
                        <a:t> </a:t>
                      </a:r>
                      <a:r>
                        <a:rPr lang="ru-RU" sz="1600" dirty="0" smtClean="0"/>
                        <a:t>норма потребления</a:t>
                      </a:r>
                    </a:p>
                    <a:p>
                      <a:endParaRPr lang="ru-RU" dirty="0"/>
                    </a:p>
                  </a:txBody>
                  <a:tcPr/>
                </a:tc>
                <a:tc>
                  <a:txBody>
                    <a:bodyPr/>
                    <a:lstStyle/>
                    <a:p>
                      <a:r>
                        <a:rPr lang="ru-RU" dirty="0" smtClean="0"/>
                        <a:t>2015 г.</a:t>
                      </a:r>
                      <a:endParaRPr lang="ru-RU" dirty="0"/>
                    </a:p>
                  </a:txBody>
                  <a:tcPr/>
                </a:tc>
                <a:tc>
                  <a:txBody>
                    <a:bodyPr/>
                    <a:lstStyle/>
                    <a:p>
                      <a:r>
                        <a:rPr lang="ru-RU" dirty="0" smtClean="0"/>
                        <a:t>2017 г.</a:t>
                      </a:r>
                      <a:endParaRPr lang="ru-RU" dirty="0"/>
                    </a:p>
                  </a:txBody>
                  <a:tcPr/>
                </a:tc>
                <a:tc>
                  <a:txBody>
                    <a:bodyPr/>
                    <a:lstStyle/>
                    <a:p>
                      <a:pPr algn="ctr"/>
                      <a:r>
                        <a:rPr lang="ru-RU" sz="1600" dirty="0" smtClean="0"/>
                        <a:t>2017г. к</a:t>
                      </a:r>
                      <a:r>
                        <a:rPr lang="ru-RU" sz="1600" baseline="0" dirty="0" smtClean="0"/>
                        <a:t> </a:t>
                      </a:r>
                      <a:r>
                        <a:rPr lang="ru-RU" sz="1600" dirty="0" smtClean="0"/>
                        <a:t>2015</a:t>
                      </a:r>
                      <a:r>
                        <a:rPr lang="ru-RU" dirty="0" smtClean="0"/>
                        <a:t> г., в %</a:t>
                      </a:r>
                      <a:endParaRPr lang="ru-RU" dirty="0"/>
                    </a:p>
                  </a:txBody>
                  <a:tcPr/>
                </a:tc>
              </a:tr>
              <a:tr h="406601">
                <a:tc>
                  <a:txBody>
                    <a:bodyPr/>
                    <a:lstStyle/>
                    <a:p>
                      <a:r>
                        <a:rPr lang="ru-RU" sz="1400" dirty="0" smtClean="0"/>
                        <a:t>Хлебопродукты и </a:t>
                      </a:r>
                      <a:r>
                        <a:rPr lang="ru-RU" sz="1400" dirty="0" err="1" smtClean="0"/>
                        <a:t>крупянные</a:t>
                      </a:r>
                      <a:r>
                        <a:rPr lang="ru-RU" sz="1400" dirty="0" smtClean="0"/>
                        <a:t> изделия</a:t>
                      </a:r>
                      <a:endParaRPr lang="ru-RU" sz="1400" dirty="0"/>
                    </a:p>
                  </a:txBody>
                  <a:tcPr/>
                </a:tc>
                <a:tc>
                  <a:txBody>
                    <a:bodyPr/>
                    <a:lstStyle/>
                    <a:p>
                      <a:r>
                        <a:rPr lang="ru-RU" dirty="0" smtClean="0"/>
                        <a:t>110</a:t>
                      </a:r>
                    </a:p>
                  </a:txBody>
                  <a:tcPr/>
                </a:tc>
                <a:tc>
                  <a:txBody>
                    <a:bodyPr/>
                    <a:lstStyle/>
                    <a:p>
                      <a:r>
                        <a:rPr lang="ru-RU" dirty="0" smtClean="0"/>
                        <a:t>130</a:t>
                      </a:r>
                      <a:endParaRPr lang="ru-RU" dirty="0"/>
                    </a:p>
                  </a:txBody>
                  <a:tcPr/>
                </a:tc>
                <a:tc>
                  <a:txBody>
                    <a:bodyPr/>
                    <a:lstStyle/>
                    <a:p>
                      <a:r>
                        <a:rPr lang="ru-RU" dirty="0" smtClean="0"/>
                        <a:t>134</a:t>
                      </a:r>
                      <a:endParaRPr lang="ru-RU" dirty="0"/>
                    </a:p>
                  </a:txBody>
                  <a:tcPr/>
                </a:tc>
                <a:tc>
                  <a:txBody>
                    <a:bodyPr/>
                    <a:lstStyle/>
                    <a:p>
                      <a:r>
                        <a:rPr lang="ru-RU" dirty="0" smtClean="0"/>
                        <a:t>121,8</a:t>
                      </a:r>
                      <a:endParaRPr lang="ru-RU" dirty="0"/>
                    </a:p>
                  </a:txBody>
                  <a:tcPr/>
                </a:tc>
              </a:tr>
              <a:tr h="287013">
                <a:tc>
                  <a:txBody>
                    <a:bodyPr/>
                    <a:lstStyle/>
                    <a:p>
                      <a:r>
                        <a:rPr lang="ru-RU" sz="1600" dirty="0" smtClean="0"/>
                        <a:t>Картофель</a:t>
                      </a:r>
                      <a:endParaRPr lang="ru-RU" sz="1600" dirty="0"/>
                    </a:p>
                  </a:txBody>
                  <a:tcPr/>
                </a:tc>
                <a:tc>
                  <a:txBody>
                    <a:bodyPr/>
                    <a:lstStyle/>
                    <a:p>
                      <a:r>
                        <a:rPr lang="ru-RU" dirty="0" smtClean="0"/>
                        <a:t>97</a:t>
                      </a:r>
                      <a:endParaRPr lang="ru-RU" dirty="0"/>
                    </a:p>
                  </a:txBody>
                  <a:tcPr/>
                </a:tc>
                <a:tc>
                  <a:txBody>
                    <a:bodyPr/>
                    <a:lstStyle/>
                    <a:p>
                      <a:r>
                        <a:rPr lang="ru-RU" dirty="0" smtClean="0"/>
                        <a:t>48</a:t>
                      </a:r>
                      <a:endParaRPr lang="ru-RU" dirty="0"/>
                    </a:p>
                  </a:txBody>
                  <a:tcPr/>
                </a:tc>
                <a:tc>
                  <a:txBody>
                    <a:bodyPr/>
                    <a:lstStyle/>
                    <a:p>
                      <a:r>
                        <a:rPr lang="ru-RU" dirty="0" smtClean="0"/>
                        <a:t>47</a:t>
                      </a:r>
                      <a:endParaRPr lang="ru-RU" dirty="0"/>
                    </a:p>
                  </a:txBody>
                  <a:tcPr/>
                </a:tc>
                <a:tc>
                  <a:txBody>
                    <a:bodyPr/>
                    <a:lstStyle/>
                    <a:p>
                      <a:r>
                        <a:rPr lang="ru-RU" dirty="0" smtClean="0"/>
                        <a:t>48,5</a:t>
                      </a:r>
                      <a:endParaRPr lang="ru-RU" dirty="0"/>
                    </a:p>
                  </a:txBody>
                  <a:tcPr/>
                </a:tc>
              </a:tr>
              <a:tr h="287013">
                <a:tc>
                  <a:txBody>
                    <a:bodyPr/>
                    <a:lstStyle/>
                    <a:p>
                      <a:r>
                        <a:rPr lang="ru-RU" sz="1600" dirty="0" smtClean="0"/>
                        <a:t>Овощи</a:t>
                      </a:r>
                      <a:endParaRPr lang="ru-RU" sz="1600" dirty="0"/>
                    </a:p>
                  </a:txBody>
                  <a:tcPr/>
                </a:tc>
                <a:tc>
                  <a:txBody>
                    <a:bodyPr/>
                    <a:lstStyle/>
                    <a:p>
                      <a:r>
                        <a:rPr lang="ru-RU" dirty="0" smtClean="0"/>
                        <a:t>146</a:t>
                      </a:r>
                      <a:endParaRPr lang="ru-RU" dirty="0"/>
                    </a:p>
                  </a:txBody>
                  <a:tcPr/>
                </a:tc>
                <a:tc>
                  <a:txBody>
                    <a:bodyPr/>
                    <a:lstStyle/>
                    <a:p>
                      <a:r>
                        <a:rPr lang="ru-RU" dirty="0" smtClean="0"/>
                        <a:t>90</a:t>
                      </a:r>
                      <a:endParaRPr lang="ru-RU" dirty="0"/>
                    </a:p>
                  </a:txBody>
                  <a:tcPr/>
                </a:tc>
                <a:tc>
                  <a:txBody>
                    <a:bodyPr/>
                    <a:lstStyle/>
                    <a:p>
                      <a:r>
                        <a:rPr lang="ru-RU" dirty="0" smtClean="0"/>
                        <a:t>89</a:t>
                      </a:r>
                      <a:endParaRPr lang="ru-RU" dirty="0"/>
                    </a:p>
                  </a:txBody>
                  <a:tcPr/>
                </a:tc>
                <a:tc>
                  <a:txBody>
                    <a:bodyPr/>
                    <a:lstStyle/>
                    <a:p>
                      <a:r>
                        <a:rPr lang="ru-RU" dirty="0" smtClean="0"/>
                        <a:t>61</a:t>
                      </a:r>
                      <a:endParaRPr lang="ru-RU" dirty="0"/>
                    </a:p>
                  </a:txBody>
                  <a:tcPr/>
                </a:tc>
              </a:tr>
              <a:tr h="454437">
                <a:tc>
                  <a:txBody>
                    <a:bodyPr/>
                    <a:lstStyle/>
                    <a:p>
                      <a:r>
                        <a:rPr lang="ru-RU" sz="1600" dirty="0" smtClean="0"/>
                        <a:t>Мясо и мясопродукты</a:t>
                      </a:r>
                      <a:endParaRPr lang="ru-RU" sz="1600" dirty="0"/>
                    </a:p>
                  </a:txBody>
                  <a:tcPr/>
                </a:tc>
                <a:tc>
                  <a:txBody>
                    <a:bodyPr/>
                    <a:lstStyle/>
                    <a:p>
                      <a:r>
                        <a:rPr lang="ru-RU" dirty="0" smtClean="0"/>
                        <a:t>82</a:t>
                      </a:r>
                      <a:endParaRPr lang="ru-RU" dirty="0"/>
                    </a:p>
                  </a:txBody>
                  <a:tcPr/>
                </a:tc>
                <a:tc>
                  <a:txBody>
                    <a:bodyPr/>
                    <a:lstStyle/>
                    <a:p>
                      <a:r>
                        <a:rPr lang="ru-RU" dirty="0" smtClean="0"/>
                        <a:t>74</a:t>
                      </a:r>
                      <a:endParaRPr lang="ru-RU" dirty="0"/>
                    </a:p>
                  </a:txBody>
                  <a:tcPr/>
                </a:tc>
                <a:tc>
                  <a:txBody>
                    <a:bodyPr/>
                    <a:lstStyle/>
                    <a:p>
                      <a:r>
                        <a:rPr lang="ru-RU" dirty="0" smtClean="0"/>
                        <a:t>73</a:t>
                      </a:r>
                      <a:endParaRPr lang="ru-RU" dirty="0"/>
                    </a:p>
                  </a:txBody>
                  <a:tcPr/>
                </a:tc>
                <a:tc>
                  <a:txBody>
                    <a:bodyPr/>
                    <a:lstStyle/>
                    <a:p>
                      <a:r>
                        <a:rPr lang="ru-RU" dirty="0" smtClean="0"/>
                        <a:t>89</a:t>
                      </a:r>
                      <a:endParaRPr lang="ru-RU" dirty="0"/>
                    </a:p>
                  </a:txBody>
                  <a:tcPr/>
                </a:tc>
              </a:tr>
              <a:tr h="454437">
                <a:tc>
                  <a:txBody>
                    <a:bodyPr/>
                    <a:lstStyle/>
                    <a:p>
                      <a:r>
                        <a:rPr lang="ru-RU" sz="1600" dirty="0" smtClean="0"/>
                        <a:t>Молоко и молокопродукты</a:t>
                      </a:r>
                      <a:endParaRPr lang="ru-RU" sz="1600" dirty="0"/>
                    </a:p>
                  </a:txBody>
                  <a:tcPr/>
                </a:tc>
                <a:tc>
                  <a:txBody>
                    <a:bodyPr/>
                    <a:lstStyle/>
                    <a:p>
                      <a:r>
                        <a:rPr lang="ru-RU" dirty="0" smtClean="0"/>
                        <a:t>405</a:t>
                      </a:r>
                      <a:endParaRPr lang="ru-RU" dirty="0"/>
                    </a:p>
                  </a:txBody>
                  <a:tcPr/>
                </a:tc>
                <a:tc>
                  <a:txBody>
                    <a:bodyPr/>
                    <a:lstStyle/>
                    <a:p>
                      <a:r>
                        <a:rPr lang="ru-RU" dirty="0" smtClean="0"/>
                        <a:t>234</a:t>
                      </a:r>
                      <a:endParaRPr lang="ru-RU" dirty="0"/>
                    </a:p>
                  </a:txBody>
                  <a:tcPr/>
                </a:tc>
                <a:tc>
                  <a:txBody>
                    <a:bodyPr/>
                    <a:lstStyle/>
                    <a:p>
                      <a:r>
                        <a:rPr lang="ru-RU" dirty="0" smtClean="0"/>
                        <a:t>238</a:t>
                      </a:r>
                      <a:endParaRPr lang="ru-RU" dirty="0"/>
                    </a:p>
                  </a:txBody>
                  <a:tcPr/>
                </a:tc>
                <a:tc>
                  <a:txBody>
                    <a:bodyPr/>
                    <a:lstStyle/>
                    <a:p>
                      <a:r>
                        <a:rPr lang="ru-RU" dirty="0" smtClean="0"/>
                        <a:t>58,8</a:t>
                      </a:r>
                      <a:endParaRPr lang="ru-RU" dirty="0"/>
                    </a:p>
                  </a:txBody>
                  <a:tcPr/>
                </a:tc>
              </a:tr>
              <a:tr h="287013">
                <a:tc>
                  <a:txBody>
                    <a:bodyPr/>
                    <a:lstStyle/>
                    <a:p>
                      <a:r>
                        <a:rPr lang="ru-RU" dirty="0" smtClean="0"/>
                        <a:t>Яйца, шт.</a:t>
                      </a:r>
                      <a:endParaRPr lang="ru-RU" dirty="0"/>
                    </a:p>
                  </a:txBody>
                  <a:tcPr/>
                </a:tc>
                <a:tc>
                  <a:txBody>
                    <a:bodyPr/>
                    <a:lstStyle/>
                    <a:p>
                      <a:r>
                        <a:rPr lang="ru-RU" dirty="0" smtClean="0"/>
                        <a:t>292</a:t>
                      </a:r>
                      <a:endParaRPr lang="ru-RU" dirty="0"/>
                    </a:p>
                  </a:txBody>
                  <a:tcPr/>
                </a:tc>
                <a:tc>
                  <a:txBody>
                    <a:bodyPr/>
                    <a:lstStyle/>
                    <a:p>
                      <a:r>
                        <a:rPr lang="ru-RU" dirty="0" smtClean="0"/>
                        <a:t>164</a:t>
                      </a:r>
                      <a:endParaRPr lang="ru-RU" dirty="0"/>
                    </a:p>
                  </a:txBody>
                  <a:tcPr/>
                </a:tc>
                <a:tc>
                  <a:txBody>
                    <a:bodyPr/>
                    <a:lstStyle/>
                    <a:p>
                      <a:r>
                        <a:rPr lang="ru-RU" dirty="0" smtClean="0"/>
                        <a:t>168</a:t>
                      </a:r>
                      <a:endParaRPr lang="ru-RU" dirty="0"/>
                    </a:p>
                  </a:txBody>
                  <a:tcPr/>
                </a:tc>
                <a:tc>
                  <a:txBody>
                    <a:bodyPr/>
                    <a:lstStyle/>
                    <a:p>
                      <a:r>
                        <a:rPr lang="ru-RU" dirty="0" smtClean="0"/>
                        <a:t>57,5</a:t>
                      </a:r>
                      <a:endParaRPr lang="ru-RU" dirty="0"/>
                    </a:p>
                  </a:txBody>
                  <a:tcPr/>
                </a:tc>
              </a:tr>
            </a:tbl>
          </a:graphicData>
        </a:graphic>
      </p:graphicFrame>
      <p:sp>
        <p:nvSpPr>
          <p:cNvPr id="3" name="Прямоугольник 2"/>
          <p:cNvSpPr/>
          <p:nvPr/>
        </p:nvSpPr>
        <p:spPr>
          <a:xfrm>
            <a:off x="857224" y="357166"/>
            <a:ext cx="7786742" cy="646331"/>
          </a:xfrm>
          <a:prstGeom prst="rect">
            <a:avLst/>
          </a:prstGeom>
        </p:spPr>
        <p:txBody>
          <a:bodyPr wrap="square">
            <a:spAutoFit/>
          </a:bodyPr>
          <a:lstStyle/>
          <a:p>
            <a:pPr algn="ctr"/>
            <a:r>
              <a:rPr lang="ru-RU" b="1" dirty="0" smtClean="0">
                <a:latin typeface="Times New Roman" pitchFamily="18" charset="0"/>
                <a:cs typeface="Times New Roman" pitchFamily="18" charset="0"/>
              </a:rPr>
              <a:t>Потребление отдельных видов </a:t>
            </a:r>
            <a:r>
              <a:rPr lang="ru-RU" b="1" dirty="0" err="1" smtClean="0">
                <a:latin typeface="Times New Roman" pitchFamily="18" charset="0"/>
                <a:cs typeface="Times New Roman" pitchFamily="18" charset="0"/>
              </a:rPr>
              <a:t>сельскохозйственных</a:t>
            </a:r>
            <a:r>
              <a:rPr lang="ru-RU" b="1" dirty="0" smtClean="0">
                <a:latin typeface="Times New Roman" pitchFamily="18" charset="0"/>
                <a:cs typeface="Times New Roman" pitchFamily="18" charset="0"/>
              </a:rPr>
              <a:t> продуктов в расчете на душу населения, кг в год</a:t>
            </a:r>
            <a:endParaRPr lang="ru-RU" b="1" dirty="0">
              <a:latin typeface="Times New Roman" pitchFamily="18" charset="0"/>
              <a:cs typeface="Times New Roman" pitchFamily="18" charset="0"/>
            </a:endParaRPr>
          </a:p>
        </p:txBody>
      </p:sp>
      <p:sp>
        <p:nvSpPr>
          <p:cNvPr id="4" name="Прямоугольник 3"/>
          <p:cNvSpPr/>
          <p:nvPr/>
        </p:nvSpPr>
        <p:spPr>
          <a:xfrm>
            <a:off x="7358082" y="928670"/>
            <a:ext cx="1285884" cy="369332"/>
          </a:xfrm>
          <a:prstGeom prst="rect">
            <a:avLst/>
          </a:prstGeom>
        </p:spPr>
        <p:txBody>
          <a:bodyPr wrap="square">
            <a:spAutoFit/>
          </a:bodyPr>
          <a:lstStyle/>
          <a:p>
            <a:pPr algn="r"/>
            <a:r>
              <a:rPr lang="ru-RU" dirty="0" smtClean="0">
                <a:latin typeface="Times New Roman" pitchFamily="18" charset="0"/>
                <a:cs typeface="Times New Roman" pitchFamily="18" charset="0"/>
              </a:rPr>
              <a:t>Таблица 2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642909" y="1397000"/>
          <a:ext cx="8072496" cy="4023360"/>
        </p:xfrm>
        <a:graphic>
          <a:graphicData uri="http://schemas.openxmlformats.org/drawingml/2006/table">
            <a:tbl>
              <a:tblPr firstRow="1" bandRow="1">
                <a:tableStyleId>{5C22544A-7EE6-4342-B048-85BDC9FD1C3A}</a:tableStyleId>
              </a:tblPr>
              <a:tblGrid>
                <a:gridCol w="2690832"/>
                <a:gridCol w="2690832"/>
                <a:gridCol w="2690832"/>
              </a:tblGrid>
              <a:tr h="370840">
                <a:tc>
                  <a:txBody>
                    <a:bodyPr/>
                    <a:lstStyle/>
                    <a:p>
                      <a:r>
                        <a:rPr lang="ru-RU" dirty="0" smtClean="0"/>
                        <a:t>Наименование продуктов питания</a:t>
                      </a:r>
                      <a:endParaRPr lang="ru-RU" dirty="0"/>
                    </a:p>
                  </a:txBody>
                  <a:tcPr/>
                </a:tc>
                <a:tc>
                  <a:txBody>
                    <a:bodyPr/>
                    <a:lstStyle/>
                    <a:p>
                      <a:r>
                        <a:rPr lang="ru-RU" dirty="0" smtClean="0"/>
                        <a:t>Стандарт потребления </a:t>
                      </a:r>
                      <a:endParaRPr lang="ru-RU" dirty="0"/>
                    </a:p>
                  </a:txBody>
                  <a:tcPr/>
                </a:tc>
                <a:tc>
                  <a:txBody>
                    <a:bodyPr/>
                    <a:lstStyle/>
                    <a:p>
                      <a:r>
                        <a:rPr lang="ru-RU" dirty="0" smtClean="0"/>
                        <a:t>Физиологическая норма потребления</a:t>
                      </a:r>
                      <a:endParaRPr lang="ru-RU" dirty="0"/>
                    </a:p>
                  </a:txBody>
                  <a:tcPr/>
                </a:tc>
              </a:tr>
              <a:tr h="370840">
                <a:tc>
                  <a:txBody>
                    <a:bodyPr/>
                    <a:lstStyle/>
                    <a:p>
                      <a:r>
                        <a:rPr lang="ru-RU" dirty="0" smtClean="0"/>
                        <a:t>Мясо и мясопродукты</a:t>
                      </a:r>
                    </a:p>
                    <a:p>
                      <a:r>
                        <a:rPr lang="ru-RU" dirty="0" smtClean="0"/>
                        <a:t>Молоко и молочные продукты</a:t>
                      </a:r>
                    </a:p>
                    <a:p>
                      <a:r>
                        <a:rPr lang="ru-RU" dirty="0" smtClean="0"/>
                        <a:t>Яйца, шт. </a:t>
                      </a:r>
                    </a:p>
                    <a:p>
                      <a:r>
                        <a:rPr lang="ru-RU" dirty="0" smtClean="0"/>
                        <a:t>Рыба и морепродукты</a:t>
                      </a:r>
                    </a:p>
                    <a:p>
                      <a:r>
                        <a:rPr lang="ru-RU" dirty="0" smtClean="0"/>
                        <a:t>Сахар</a:t>
                      </a:r>
                    </a:p>
                    <a:p>
                      <a:r>
                        <a:rPr lang="ru-RU" dirty="0" smtClean="0"/>
                        <a:t>Масло растительное</a:t>
                      </a:r>
                    </a:p>
                    <a:p>
                      <a:r>
                        <a:rPr lang="ru-RU" dirty="0" smtClean="0"/>
                        <a:t>Картофель</a:t>
                      </a:r>
                    </a:p>
                    <a:p>
                      <a:r>
                        <a:rPr lang="ru-RU" dirty="0" smtClean="0"/>
                        <a:t>Овощи и бахчевые</a:t>
                      </a:r>
                    </a:p>
                    <a:p>
                      <a:r>
                        <a:rPr lang="ru-RU" dirty="0" smtClean="0"/>
                        <a:t>Фрукты и ягоды</a:t>
                      </a:r>
                    </a:p>
                    <a:p>
                      <a:r>
                        <a:rPr lang="ru-RU" dirty="0" smtClean="0"/>
                        <a:t>Хлеб и хлебопродукты</a:t>
                      </a:r>
                      <a:endParaRPr lang="ru-RU" dirty="0"/>
                    </a:p>
                  </a:txBody>
                  <a:tcPr/>
                </a:tc>
                <a:tc>
                  <a:txBody>
                    <a:bodyPr/>
                    <a:lstStyle/>
                    <a:p>
                      <a:r>
                        <a:rPr lang="ru-RU" dirty="0" smtClean="0"/>
                        <a:t>42,3</a:t>
                      </a:r>
                    </a:p>
                    <a:p>
                      <a:r>
                        <a:rPr lang="ru-RU" dirty="0" smtClean="0"/>
                        <a:t>228</a:t>
                      </a:r>
                    </a:p>
                    <a:p>
                      <a:endParaRPr lang="ru-RU" dirty="0" smtClean="0"/>
                    </a:p>
                    <a:p>
                      <a:r>
                        <a:rPr lang="ru-RU" dirty="0" smtClean="0"/>
                        <a:t>142</a:t>
                      </a:r>
                    </a:p>
                    <a:p>
                      <a:r>
                        <a:rPr lang="ru-RU" dirty="0" smtClean="0"/>
                        <a:t>8,4 </a:t>
                      </a:r>
                    </a:p>
                    <a:p>
                      <a:r>
                        <a:rPr lang="ru-RU" dirty="0" smtClean="0"/>
                        <a:t>18</a:t>
                      </a:r>
                    </a:p>
                    <a:p>
                      <a:r>
                        <a:rPr lang="ru-RU" dirty="0" smtClean="0"/>
                        <a:t>9</a:t>
                      </a:r>
                    </a:p>
                    <a:p>
                      <a:r>
                        <a:rPr lang="ru-RU" dirty="0" smtClean="0"/>
                        <a:t>95</a:t>
                      </a:r>
                    </a:p>
                    <a:p>
                      <a:r>
                        <a:rPr lang="ru-RU" dirty="0" smtClean="0"/>
                        <a:t>9</a:t>
                      </a:r>
                    </a:p>
                    <a:p>
                      <a:r>
                        <a:rPr lang="ru-RU" dirty="0" smtClean="0"/>
                        <a:t>32</a:t>
                      </a:r>
                    </a:p>
                    <a:p>
                      <a:r>
                        <a:rPr lang="ru-RU" dirty="0" smtClean="0"/>
                        <a:t>111</a:t>
                      </a:r>
                      <a:endParaRPr lang="ru-RU" dirty="0"/>
                    </a:p>
                  </a:txBody>
                  <a:tcPr/>
                </a:tc>
                <a:tc>
                  <a:txBody>
                    <a:bodyPr/>
                    <a:lstStyle/>
                    <a:p>
                      <a:r>
                        <a:rPr lang="ru-RU" dirty="0" smtClean="0"/>
                        <a:t>82</a:t>
                      </a:r>
                    </a:p>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405 </a:t>
                      </a:r>
                    </a:p>
                    <a:p>
                      <a:pPr marL="0" marR="0" indent="0" algn="l" defTabSz="914400" rtl="0" eaLnBrk="1" fontAlgn="auto" latinLnBrk="0" hangingPunct="1">
                        <a:lnSpc>
                          <a:spcPct val="100000"/>
                        </a:lnSpc>
                        <a:spcBef>
                          <a:spcPts val="0"/>
                        </a:spcBef>
                        <a:spcAft>
                          <a:spcPts val="0"/>
                        </a:spcAft>
                        <a:buClrTx/>
                        <a:buSzTx/>
                        <a:buFontTx/>
                        <a:buNone/>
                        <a:tabLst/>
                        <a:defRPr/>
                      </a:pPr>
                      <a:endParaRPr lang="ru-RU"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292 ,5</a:t>
                      </a:r>
                    </a:p>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18,2 </a:t>
                      </a:r>
                    </a:p>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37 </a:t>
                      </a:r>
                    </a:p>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9</a:t>
                      </a:r>
                    </a:p>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97 </a:t>
                      </a:r>
                    </a:p>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146 </a:t>
                      </a:r>
                    </a:p>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113 0</a:t>
                      </a:r>
                    </a:p>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110 </a:t>
                      </a:r>
                    </a:p>
                    <a:p>
                      <a:endParaRPr lang="ru-RU" dirty="0"/>
                    </a:p>
                  </a:txBody>
                  <a:tcPr/>
                </a:tc>
              </a:tr>
            </a:tbl>
          </a:graphicData>
        </a:graphic>
      </p:graphicFrame>
      <p:sp>
        <p:nvSpPr>
          <p:cNvPr id="3" name="Прямоугольник 2"/>
          <p:cNvSpPr/>
          <p:nvPr/>
        </p:nvSpPr>
        <p:spPr>
          <a:xfrm>
            <a:off x="857224" y="357166"/>
            <a:ext cx="7715304" cy="923330"/>
          </a:xfrm>
          <a:prstGeom prst="rect">
            <a:avLst/>
          </a:prstGeom>
        </p:spPr>
        <p:txBody>
          <a:bodyPr wrap="square">
            <a:spAutoFit/>
          </a:bodyPr>
          <a:lstStyle/>
          <a:p>
            <a:pPr algn="ctr"/>
            <a:r>
              <a:rPr lang="ru-RU" b="1" dirty="0" smtClean="0">
                <a:latin typeface="Times New Roman" pitchFamily="18" charset="0"/>
                <a:cs typeface="Times New Roman" pitchFamily="18" charset="0"/>
              </a:rPr>
              <a:t>Соотношение стандартов потребления и физиологических норм потребления (кг в год)     </a:t>
            </a:r>
          </a:p>
          <a:p>
            <a:pPr algn="r"/>
            <a:r>
              <a:rPr lang="ru-RU" b="1"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Таблица 3</a:t>
            </a:r>
            <a:endParaRPr lang="ru-RU"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428596" y="1000109"/>
          <a:ext cx="8501122" cy="5385842"/>
        </p:xfrm>
        <a:graphic>
          <a:graphicData uri="http://schemas.openxmlformats.org/drawingml/2006/table">
            <a:tbl>
              <a:tblPr firstRow="1" bandRow="1">
                <a:tableStyleId>{5C22544A-7EE6-4342-B048-85BDC9FD1C3A}</a:tableStyleId>
              </a:tblPr>
              <a:tblGrid>
                <a:gridCol w="2053843"/>
                <a:gridCol w="2053843"/>
                <a:gridCol w="2053843"/>
                <a:gridCol w="2339593"/>
              </a:tblGrid>
              <a:tr h="406921">
                <a:tc>
                  <a:txBody>
                    <a:bodyPr/>
                    <a:lstStyle/>
                    <a:p>
                      <a:r>
                        <a:rPr lang="ru-RU" sz="1400" dirty="0" smtClean="0"/>
                        <a:t>Виды продукции</a:t>
                      </a:r>
                      <a:endParaRPr lang="ru-RU" sz="1400" dirty="0"/>
                    </a:p>
                  </a:txBody>
                  <a:tcPr/>
                </a:tc>
                <a:tc>
                  <a:txBody>
                    <a:bodyPr/>
                    <a:lstStyle/>
                    <a:p>
                      <a:r>
                        <a:rPr lang="ru-RU" sz="1400" dirty="0" smtClean="0"/>
                        <a:t>Ресурсы, тыс. т</a:t>
                      </a:r>
                      <a:endParaRPr lang="ru-RU"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Импорт, тыс. т</a:t>
                      </a:r>
                    </a:p>
                    <a:p>
                      <a:endParaRPr lang="ru-RU" sz="1400" dirty="0"/>
                    </a:p>
                  </a:txBody>
                  <a:tcPr/>
                </a:tc>
                <a:tc>
                  <a:txBody>
                    <a:bodyPr/>
                    <a:lstStyle/>
                    <a:p>
                      <a:r>
                        <a:rPr lang="ru-RU" sz="1400" dirty="0" smtClean="0"/>
                        <a:t>Доля импорта, %</a:t>
                      </a:r>
                      <a:endParaRPr lang="ru-RU" sz="1400" dirty="0"/>
                    </a:p>
                  </a:txBody>
                  <a:tcPr/>
                </a:tc>
              </a:tr>
              <a:tr h="406921">
                <a:tc>
                  <a:txBody>
                    <a:bodyPr/>
                    <a:lstStyle/>
                    <a:p>
                      <a:r>
                        <a:rPr lang="ru-RU" sz="1400" dirty="0" smtClean="0"/>
                        <a:t>Зерно </a:t>
                      </a:r>
                      <a:endParaRPr lang="ru-RU" sz="1400" dirty="0"/>
                    </a:p>
                  </a:txBody>
                  <a:tcPr/>
                </a:tc>
                <a:tc>
                  <a:txBody>
                    <a:bodyPr/>
                    <a:lstStyle/>
                    <a:p>
                      <a:r>
                        <a:rPr lang="ru-RU" sz="1400" dirty="0" smtClean="0"/>
                        <a:t>35485,9</a:t>
                      </a:r>
                      <a:endParaRPr lang="ru-RU" sz="1400" dirty="0"/>
                    </a:p>
                  </a:txBody>
                  <a:tcPr/>
                </a:tc>
                <a:tc>
                  <a:txBody>
                    <a:bodyPr/>
                    <a:lstStyle/>
                    <a:p>
                      <a:r>
                        <a:rPr lang="ru-RU" sz="1400" dirty="0" smtClean="0"/>
                        <a:t>81,8</a:t>
                      </a:r>
                      <a:endParaRPr lang="ru-RU" sz="1400" dirty="0"/>
                    </a:p>
                  </a:txBody>
                  <a:tcPr/>
                </a:tc>
                <a:tc>
                  <a:txBody>
                    <a:bodyPr/>
                    <a:lstStyle/>
                    <a:p>
                      <a:r>
                        <a:rPr lang="ru-RU" sz="1400" dirty="0" smtClean="0"/>
                        <a:t>0,2</a:t>
                      </a:r>
                      <a:endParaRPr lang="ru-RU" sz="1400" dirty="0"/>
                    </a:p>
                  </a:txBody>
                  <a:tcPr/>
                </a:tc>
              </a:tr>
              <a:tr h="406921">
                <a:tc>
                  <a:txBody>
                    <a:bodyPr/>
                    <a:lstStyle/>
                    <a:p>
                      <a:r>
                        <a:rPr lang="ru-RU" sz="1400" dirty="0" smtClean="0"/>
                        <a:t>Продукты переработки зерна</a:t>
                      </a:r>
                      <a:endParaRPr lang="ru-RU" sz="1400" dirty="0"/>
                    </a:p>
                  </a:txBody>
                  <a:tcPr/>
                </a:tc>
                <a:tc>
                  <a:txBody>
                    <a:bodyPr/>
                    <a:lstStyle/>
                    <a:p>
                      <a:r>
                        <a:rPr lang="ru-RU" sz="1400" dirty="0" smtClean="0"/>
                        <a:t>4613,4</a:t>
                      </a:r>
                      <a:endParaRPr lang="ru-RU" sz="1400" dirty="0"/>
                    </a:p>
                  </a:txBody>
                  <a:tcPr/>
                </a:tc>
                <a:tc>
                  <a:txBody>
                    <a:bodyPr/>
                    <a:lstStyle/>
                    <a:p>
                      <a:r>
                        <a:rPr lang="ru-RU" sz="1400" dirty="0" smtClean="0"/>
                        <a:t>124,2</a:t>
                      </a:r>
                      <a:endParaRPr lang="ru-RU"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2,7</a:t>
                      </a:r>
                    </a:p>
                    <a:p>
                      <a:endParaRPr lang="ru-RU" sz="1400" dirty="0"/>
                    </a:p>
                  </a:txBody>
                  <a:tcPr/>
                </a:tc>
              </a:tr>
              <a:tr h="406921">
                <a:tc>
                  <a:txBody>
                    <a:bodyPr/>
                    <a:lstStyle/>
                    <a:p>
                      <a:r>
                        <a:rPr lang="ru-RU" sz="1400" dirty="0" smtClean="0"/>
                        <a:t>Картофель</a:t>
                      </a:r>
                      <a:r>
                        <a:rPr lang="ru-RU" sz="1400" baseline="0" dirty="0" smtClean="0"/>
                        <a:t> и продукты его переработки</a:t>
                      </a:r>
                      <a:endParaRPr lang="ru-RU" sz="1400" dirty="0"/>
                    </a:p>
                  </a:txBody>
                  <a:tcPr/>
                </a:tc>
                <a:tc>
                  <a:txBody>
                    <a:bodyPr/>
                    <a:lstStyle/>
                    <a:p>
                      <a:r>
                        <a:rPr lang="ru-RU" sz="1400" dirty="0" smtClean="0"/>
                        <a:t>5960,7</a:t>
                      </a:r>
                      <a:endParaRPr lang="ru-RU" sz="1400" dirty="0"/>
                    </a:p>
                  </a:txBody>
                  <a:tcPr/>
                </a:tc>
                <a:tc>
                  <a:txBody>
                    <a:bodyPr/>
                    <a:lstStyle/>
                    <a:p>
                      <a:r>
                        <a:rPr lang="ru-RU" sz="1400" dirty="0" smtClean="0"/>
                        <a:t>143,6</a:t>
                      </a:r>
                      <a:endParaRPr lang="ru-RU" sz="1400" dirty="0"/>
                    </a:p>
                  </a:txBody>
                  <a:tcPr/>
                </a:tc>
                <a:tc>
                  <a:txBody>
                    <a:bodyPr/>
                    <a:lstStyle/>
                    <a:p>
                      <a:r>
                        <a:rPr lang="ru-RU" sz="1400" dirty="0" smtClean="0"/>
                        <a:t>2,4</a:t>
                      </a:r>
                      <a:endParaRPr lang="ru-RU" sz="1400" dirty="0"/>
                    </a:p>
                  </a:txBody>
                  <a:tcPr/>
                </a:tc>
              </a:tr>
              <a:tr h="406921">
                <a:tc>
                  <a:txBody>
                    <a:bodyPr/>
                    <a:lstStyle/>
                    <a:p>
                      <a:r>
                        <a:rPr lang="ru-RU" sz="1400" dirty="0" smtClean="0"/>
                        <a:t>Сахарная свекла </a:t>
                      </a:r>
                      <a:endParaRPr lang="ru-RU" sz="1400" dirty="0"/>
                    </a:p>
                  </a:txBody>
                  <a:tcPr/>
                </a:tc>
                <a:tc>
                  <a:txBody>
                    <a:bodyPr/>
                    <a:lstStyle/>
                    <a:p>
                      <a:r>
                        <a:rPr lang="ru-RU" sz="1400" dirty="0" smtClean="0"/>
                        <a:t>503,1</a:t>
                      </a:r>
                      <a:endParaRPr lang="ru-RU" sz="1400" dirty="0"/>
                    </a:p>
                  </a:txBody>
                  <a:tcPr/>
                </a:tc>
                <a:tc>
                  <a:txBody>
                    <a:bodyPr/>
                    <a:lstStyle/>
                    <a:p>
                      <a:r>
                        <a:rPr lang="ru-RU" sz="1400" dirty="0" smtClean="0"/>
                        <a:t>40,0</a:t>
                      </a:r>
                      <a:endParaRPr lang="ru-RU"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8,0 </a:t>
                      </a:r>
                    </a:p>
                    <a:p>
                      <a:endParaRPr lang="ru-RU" sz="1400" dirty="0"/>
                    </a:p>
                  </a:txBody>
                  <a:tcPr/>
                </a:tc>
              </a:tr>
              <a:tr h="406921">
                <a:tc>
                  <a:txBody>
                    <a:bodyPr/>
                    <a:lstStyle/>
                    <a:p>
                      <a:r>
                        <a:rPr lang="ru-RU" sz="1400" dirty="0" smtClean="0"/>
                        <a:t>Семена подсолнечника</a:t>
                      </a:r>
                      <a:endParaRPr lang="ru-RU" sz="1400" dirty="0"/>
                    </a:p>
                  </a:txBody>
                  <a:tcPr/>
                </a:tc>
                <a:tc>
                  <a:txBody>
                    <a:bodyPr/>
                    <a:lstStyle/>
                    <a:p>
                      <a:r>
                        <a:rPr lang="ru-RU" sz="1400" dirty="0" smtClean="0"/>
                        <a:t>1397,7</a:t>
                      </a:r>
                      <a:endParaRPr lang="ru-RU" sz="1400" dirty="0"/>
                    </a:p>
                  </a:txBody>
                  <a:tcPr/>
                </a:tc>
                <a:tc>
                  <a:txBody>
                    <a:bodyPr/>
                    <a:lstStyle/>
                    <a:p>
                      <a:r>
                        <a:rPr lang="ru-RU" sz="1400" dirty="0" smtClean="0"/>
                        <a:t>9,4</a:t>
                      </a:r>
                      <a:endParaRPr lang="ru-RU" sz="1400" dirty="0"/>
                    </a:p>
                  </a:txBody>
                  <a:tcPr/>
                </a:tc>
                <a:tc>
                  <a:txBody>
                    <a:bodyPr/>
                    <a:lstStyle/>
                    <a:p>
                      <a:r>
                        <a:rPr lang="ru-RU" sz="1400" dirty="0" smtClean="0"/>
                        <a:t>0,7</a:t>
                      </a:r>
                      <a:endParaRPr lang="ru-RU" sz="1400" dirty="0"/>
                    </a:p>
                  </a:txBody>
                  <a:tcPr/>
                </a:tc>
              </a:tr>
              <a:tr h="406921">
                <a:tc>
                  <a:txBody>
                    <a:bodyPr/>
                    <a:lstStyle/>
                    <a:p>
                      <a:r>
                        <a:rPr lang="ru-RU" sz="1400" dirty="0" smtClean="0"/>
                        <a:t>Фрукты, виноград и продукты его переработки</a:t>
                      </a:r>
                      <a:endParaRPr lang="ru-RU" sz="1400" dirty="0"/>
                    </a:p>
                  </a:txBody>
                  <a:tcPr/>
                </a:tc>
                <a:tc>
                  <a:txBody>
                    <a:bodyPr/>
                    <a:lstStyle/>
                    <a:p>
                      <a:r>
                        <a:rPr lang="ru-RU" sz="1400" dirty="0" smtClean="0"/>
                        <a:t>1807,2</a:t>
                      </a:r>
                      <a:endParaRPr lang="ru-RU"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1004,9</a:t>
                      </a:r>
                    </a:p>
                    <a:p>
                      <a:endParaRPr lang="ru-RU" sz="1400" dirty="0"/>
                    </a:p>
                  </a:txBody>
                  <a:tcPr/>
                </a:tc>
                <a:tc>
                  <a:txBody>
                    <a:bodyPr/>
                    <a:lstStyle/>
                    <a:p>
                      <a:r>
                        <a:rPr lang="ru-RU" sz="1400" dirty="0" smtClean="0"/>
                        <a:t>55,6</a:t>
                      </a:r>
                      <a:endParaRPr lang="ru-RU" sz="1400" dirty="0"/>
                    </a:p>
                  </a:txBody>
                  <a:tcPr/>
                </a:tc>
              </a:tr>
              <a:tr h="406921">
                <a:tc>
                  <a:txBody>
                    <a:bodyPr/>
                    <a:lstStyle/>
                    <a:p>
                      <a:r>
                        <a:rPr lang="ru-RU" sz="1400" dirty="0" smtClean="0"/>
                        <a:t>Мясо и мясопродукты</a:t>
                      </a:r>
                      <a:endParaRPr lang="ru-RU" sz="1400" dirty="0"/>
                    </a:p>
                  </a:txBody>
                  <a:tcPr/>
                </a:tc>
                <a:tc>
                  <a:txBody>
                    <a:bodyPr/>
                    <a:lstStyle/>
                    <a:p>
                      <a:r>
                        <a:rPr lang="ru-RU" sz="1400" dirty="0" smtClean="0"/>
                        <a:t>1359,8</a:t>
                      </a:r>
                      <a:endParaRPr lang="ru-RU"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244,4</a:t>
                      </a:r>
                    </a:p>
                    <a:p>
                      <a:endParaRPr lang="ru-RU" sz="1400" dirty="0"/>
                    </a:p>
                  </a:txBody>
                  <a:tcPr/>
                </a:tc>
                <a:tc>
                  <a:txBody>
                    <a:bodyPr/>
                    <a:lstStyle/>
                    <a:p>
                      <a:r>
                        <a:rPr lang="ru-RU" sz="1400" dirty="0" smtClean="0"/>
                        <a:t>18,0</a:t>
                      </a:r>
                      <a:endParaRPr lang="ru-RU" sz="1400" dirty="0"/>
                    </a:p>
                  </a:txBody>
                  <a:tcPr/>
                </a:tc>
              </a:tr>
              <a:tr h="406921">
                <a:tc>
                  <a:txBody>
                    <a:bodyPr/>
                    <a:lstStyle/>
                    <a:p>
                      <a:r>
                        <a:rPr lang="ru-RU" sz="1400" dirty="0" smtClean="0"/>
                        <a:t>Яйца</a:t>
                      </a:r>
                      <a:r>
                        <a:rPr lang="ru-RU" sz="1400" baseline="0" dirty="0" smtClean="0"/>
                        <a:t> и </a:t>
                      </a:r>
                      <a:r>
                        <a:rPr lang="ru-RU" sz="1400" baseline="0" dirty="0" err="1" smtClean="0"/>
                        <a:t>яйцапродукты</a:t>
                      </a:r>
                      <a:r>
                        <a:rPr lang="ru-RU" sz="1400" baseline="0" dirty="0" smtClean="0"/>
                        <a:t>, </a:t>
                      </a:r>
                      <a:r>
                        <a:rPr lang="ru-RU" sz="1400" baseline="0" dirty="0" err="1" smtClean="0"/>
                        <a:t>млн.шт</a:t>
                      </a:r>
                      <a:endParaRPr lang="ru-RU" sz="1400" dirty="0"/>
                    </a:p>
                  </a:txBody>
                  <a:tcPr/>
                </a:tc>
                <a:tc>
                  <a:txBody>
                    <a:bodyPr/>
                    <a:lstStyle/>
                    <a:p>
                      <a:r>
                        <a:rPr lang="ru-RU" sz="1400" dirty="0" smtClean="0"/>
                        <a:t>6448,6</a:t>
                      </a:r>
                      <a:endParaRPr lang="ru-RU"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574,0</a:t>
                      </a:r>
                    </a:p>
                    <a:p>
                      <a:endParaRPr lang="ru-RU" sz="1400" dirty="0"/>
                    </a:p>
                  </a:txBody>
                  <a:tcPr/>
                </a:tc>
                <a:tc>
                  <a:txBody>
                    <a:bodyPr/>
                    <a:lstStyle/>
                    <a:p>
                      <a:r>
                        <a:rPr lang="ru-RU" sz="1400" dirty="0" smtClean="0"/>
                        <a:t>8,9</a:t>
                      </a:r>
                      <a:endParaRPr lang="ru-RU" sz="1400" dirty="0"/>
                    </a:p>
                  </a:txBody>
                  <a:tcPr/>
                </a:tc>
              </a:tr>
              <a:tr h="406921">
                <a:tc>
                  <a:txBody>
                    <a:bodyPr/>
                    <a:lstStyle/>
                    <a:p>
                      <a:r>
                        <a:rPr lang="ru-RU" sz="1400" dirty="0" smtClean="0"/>
                        <a:t>Растительное масло и маслосодержащие продукты</a:t>
                      </a:r>
                      <a:endParaRPr lang="ru-RU" sz="1400" dirty="0"/>
                    </a:p>
                  </a:txBody>
                  <a:tcPr/>
                </a:tc>
                <a:tc>
                  <a:txBody>
                    <a:bodyPr/>
                    <a:lstStyle/>
                    <a:p>
                      <a:r>
                        <a:rPr lang="ru-RU" sz="1400" dirty="0" smtClean="0"/>
                        <a:t>737,2</a:t>
                      </a:r>
                      <a:endParaRPr lang="ru-RU"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168,7</a:t>
                      </a:r>
                    </a:p>
                    <a:p>
                      <a:endParaRPr lang="ru-RU" sz="1400" dirty="0"/>
                    </a:p>
                  </a:txBody>
                  <a:tcPr/>
                </a:tc>
                <a:tc>
                  <a:txBody>
                    <a:bodyPr/>
                    <a:lstStyle/>
                    <a:p>
                      <a:r>
                        <a:rPr lang="ru-RU" sz="1400" dirty="0" smtClean="0"/>
                        <a:t>22,9</a:t>
                      </a:r>
                      <a:endParaRPr lang="ru-RU" sz="1400" dirty="0"/>
                    </a:p>
                  </a:txBody>
                  <a:tcPr/>
                </a:tc>
              </a:tr>
            </a:tbl>
          </a:graphicData>
        </a:graphic>
      </p:graphicFrame>
      <p:sp>
        <p:nvSpPr>
          <p:cNvPr id="3" name="Прямоугольник 2"/>
          <p:cNvSpPr/>
          <p:nvPr/>
        </p:nvSpPr>
        <p:spPr>
          <a:xfrm>
            <a:off x="500034" y="71414"/>
            <a:ext cx="8072494" cy="1200329"/>
          </a:xfrm>
          <a:prstGeom prst="rect">
            <a:avLst/>
          </a:prstGeom>
        </p:spPr>
        <p:txBody>
          <a:bodyPr wrap="square">
            <a:spAutoFit/>
          </a:bodyPr>
          <a:lstStyle/>
          <a:p>
            <a:pPr algn="ctr"/>
            <a:r>
              <a:rPr lang="ru-RU" b="1" dirty="0" smtClean="0">
                <a:latin typeface="Times New Roman" pitchFamily="18" charset="0"/>
                <a:cs typeface="Times New Roman" pitchFamily="18" charset="0"/>
              </a:rPr>
              <a:t>Доля импорта в ресурсах отдельных видов сельскохозяйственной продукции в 2017 г. </a:t>
            </a:r>
          </a:p>
          <a:p>
            <a:pPr algn="r"/>
            <a:r>
              <a:rPr lang="ru-RU" dirty="0" smtClean="0">
                <a:latin typeface="Times New Roman" pitchFamily="18" charset="0"/>
                <a:cs typeface="Times New Roman" pitchFamily="18" charset="0"/>
              </a:rPr>
              <a:t>Таблица 4</a:t>
            </a:r>
          </a:p>
          <a:p>
            <a:pPr algn="ctr"/>
            <a:endParaRPr lang="ru-RU" b="1"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428605"/>
            <a:ext cx="8358246" cy="4401205"/>
          </a:xfrm>
          <a:prstGeom prst="rect">
            <a:avLst/>
          </a:prstGeom>
        </p:spPr>
        <p:txBody>
          <a:bodyPr wrap="square">
            <a:spAutoFit/>
          </a:bodyPr>
          <a:lstStyle/>
          <a:p>
            <a:r>
              <a:rPr lang="ru-RU" dirty="0" smtClean="0"/>
              <a:t>        </a:t>
            </a:r>
            <a:r>
              <a:rPr lang="ru-RU" sz="2000" dirty="0" smtClean="0">
                <a:latin typeface="Times New Roman" pitchFamily="18" charset="0"/>
                <a:cs typeface="Times New Roman" pitchFamily="18" charset="0"/>
              </a:rPr>
              <a:t>Из таблицы 3 видно, что доля импорта во внутреннем потреблении за исключением фруктов, винограда и продуктов  его  переработки(55,6%),  мяса  мясопродуктов(18,0%),  растительное  масло  и  маслосодержащих  продуктов (22,9%), значительно выше установленного Продовольственной и сельскохозяйственной организацией ООН порогового уровня продовольственной безопасности(16%). Что же касается названных продуктов питания, то по ним </a:t>
            </a:r>
            <a:r>
              <a:rPr lang="ru-RU" sz="2000" dirty="0" err="1" smtClean="0">
                <a:latin typeface="Times New Roman" pitchFamily="18" charset="0"/>
                <a:cs typeface="Times New Roman" pitchFamily="18" charset="0"/>
              </a:rPr>
              <a:t>необ-ходимо</a:t>
            </a:r>
            <a:r>
              <a:rPr lang="ru-RU" sz="2000" dirty="0" smtClean="0">
                <a:latin typeface="Times New Roman" pitchFamily="18" charset="0"/>
                <a:cs typeface="Times New Roman" pitchFamily="18" charset="0"/>
              </a:rPr>
              <a:t> активизировать политику </a:t>
            </a:r>
            <a:r>
              <a:rPr lang="ru-RU" sz="2000" dirty="0" err="1" smtClean="0">
                <a:latin typeface="Times New Roman" pitchFamily="18" charset="0"/>
                <a:cs typeface="Times New Roman" pitchFamily="18" charset="0"/>
              </a:rPr>
              <a:t>импортозамещения</a:t>
            </a:r>
            <a:r>
              <a:rPr lang="ru-RU" sz="2000" dirty="0" smtClean="0">
                <a:latin typeface="Times New Roman" pitchFamily="18" charset="0"/>
                <a:cs typeface="Times New Roman" pitchFamily="18" charset="0"/>
              </a:rPr>
              <a:t>. </a:t>
            </a:r>
          </a:p>
          <a:p>
            <a:r>
              <a:rPr lang="ru-RU" sz="2000" dirty="0" smtClean="0">
                <a:latin typeface="Times New Roman" pitchFamily="18" charset="0"/>
                <a:cs typeface="Times New Roman" pitchFamily="18" charset="0"/>
              </a:rPr>
              <a:t>     Из табл. 4 видно, что за исключением картофеля, фруктов, винограда и продуктов их переработки, потери </a:t>
            </a:r>
            <a:r>
              <a:rPr lang="ru-RU" sz="2000" dirty="0" err="1" smtClean="0">
                <a:latin typeface="Times New Roman" pitchFamily="18" charset="0"/>
                <a:cs typeface="Times New Roman" pitchFamily="18" charset="0"/>
              </a:rPr>
              <a:t>сель-скохозяйственной</a:t>
            </a:r>
            <a:r>
              <a:rPr lang="ru-RU" sz="2000" dirty="0" smtClean="0">
                <a:latin typeface="Times New Roman" pitchFamily="18" charset="0"/>
                <a:cs typeface="Times New Roman" pitchFamily="18" charset="0"/>
              </a:rPr>
              <a:t> продукции находятся на приемлемом уровне. Что же касается перечисленных видов </a:t>
            </a:r>
            <a:r>
              <a:rPr lang="ru-RU" sz="2000" dirty="0" err="1" smtClean="0">
                <a:latin typeface="Times New Roman" pitchFamily="18" charset="0"/>
                <a:cs typeface="Times New Roman" pitchFamily="18" charset="0"/>
              </a:rPr>
              <a:t>сельхозпро-дукции</a:t>
            </a:r>
            <a:r>
              <a:rPr lang="ru-RU" sz="2000" dirty="0" smtClean="0">
                <a:latin typeface="Times New Roman" pitchFamily="18" charset="0"/>
                <a:cs typeface="Times New Roman" pitchFamily="18" charset="0"/>
              </a:rPr>
              <a:t>, то сокращение потерь в процессе переработки, хранения и транспортировки является существенным резервом</a:t>
            </a:r>
          </a:p>
          <a:p>
            <a:r>
              <a:rPr lang="ru-RU" sz="2000" dirty="0" smtClean="0">
                <a:latin typeface="Times New Roman" pitchFamily="18" charset="0"/>
                <a:cs typeface="Times New Roman" pitchFamily="18" charset="0"/>
              </a:rPr>
              <a:t>повышения уровня продовольственной безопасности Казахстана. </a:t>
            </a:r>
            <a:endParaRPr lang="ru-RU" sz="20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14282" y="684000"/>
          <a:ext cx="8286808" cy="5837072"/>
        </p:xfrm>
        <a:graphic>
          <a:graphicData uri="http://schemas.openxmlformats.org/drawingml/2006/table">
            <a:tbl>
              <a:tblPr firstRow="1" bandRow="1">
                <a:tableStyleId>{5C22544A-7EE6-4342-B048-85BDC9FD1C3A}</a:tableStyleId>
              </a:tblPr>
              <a:tblGrid>
                <a:gridCol w="3286148"/>
                <a:gridCol w="1656860"/>
                <a:gridCol w="1671900"/>
                <a:gridCol w="1671900"/>
              </a:tblGrid>
              <a:tr h="457974">
                <a:tc>
                  <a:txBody>
                    <a:bodyPr/>
                    <a:lstStyle/>
                    <a:p>
                      <a:r>
                        <a:rPr lang="ru-RU" sz="1400" dirty="0" smtClean="0"/>
                        <a:t>Виды продукции</a:t>
                      </a:r>
                      <a:endParaRPr lang="ru-RU" sz="1400" dirty="0"/>
                    </a:p>
                  </a:txBody>
                  <a:tcPr/>
                </a:tc>
                <a:tc>
                  <a:txBody>
                    <a:bodyPr/>
                    <a:lstStyle/>
                    <a:p>
                      <a:pPr algn="ctr"/>
                      <a:r>
                        <a:rPr lang="ru-RU" sz="1400" dirty="0" smtClean="0"/>
                        <a:t>Производство, тыс. т </a:t>
                      </a:r>
                      <a:endParaRPr lang="ru-RU" sz="1400" dirty="0"/>
                    </a:p>
                  </a:txBody>
                  <a:tcPr/>
                </a:tc>
                <a:tc>
                  <a:txBody>
                    <a:bodyPr/>
                    <a:lstStyle/>
                    <a:p>
                      <a:r>
                        <a:rPr lang="ru-RU" sz="1400" dirty="0" smtClean="0"/>
                        <a:t>Потери, тыс. т </a:t>
                      </a:r>
                      <a:endParaRPr lang="ru-RU" sz="1400" dirty="0"/>
                    </a:p>
                  </a:txBody>
                  <a:tcPr/>
                </a:tc>
                <a:tc>
                  <a:txBody>
                    <a:bodyPr/>
                    <a:lstStyle/>
                    <a:p>
                      <a:pPr algn="ctr"/>
                      <a:r>
                        <a:rPr lang="ru-RU" sz="1400" dirty="0" smtClean="0"/>
                        <a:t>Доля потерь, % </a:t>
                      </a:r>
                      <a:endParaRPr lang="ru-RU" sz="1400" dirty="0"/>
                    </a:p>
                  </a:txBody>
                  <a:tcPr/>
                </a:tc>
              </a:tr>
              <a:tr h="269396">
                <a:tc>
                  <a:txBody>
                    <a:bodyPr/>
                    <a:lstStyle/>
                    <a:p>
                      <a:r>
                        <a:rPr lang="ru-RU" sz="1400" dirty="0" smtClean="0"/>
                        <a:t>Зерно</a:t>
                      </a:r>
                    </a:p>
                  </a:txBody>
                  <a:tcPr/>
                </a:tc>
                <a:tc>
                  <a:txBody>
                    <a:bodyPr/>
                    <a:lstStyle/>
                    <a:p>
                      <a:r>
                        <a:rPr lang="ru-RU" sz="1400" dirty="0" smtClean="0"/>
                        <a:t>20585,1</a:t>
                      </a:r>
                      <a:endParaRPr lang="ru-RU" sz="1400" dirty="0"/>
                    </a:p>
                  </a:txBody>
                  <a:tcPr/>
                </a:tc>
                <a:tc>
                  <a:txBody>
                    <a:bodyPr/>
                    <a:lstStyle/>
                    <a:p>
                      <a:r>
                        <a:rPr lang="ru-RU" sz="1400" dirty="0" smtClean="0"/>
                        <a:t>922,6</a:t>
                      </a:r>
                      <a:endParaRPr lang="ru-RU" sz="1400" dirty="0"/>
                    </a:p>
                  </a:txBody>
                  <a:tcPr/>
                </a:tc>
                <a:tc>
                  <a:txBody>
                    <a:bodyPr/>
                    <a:lstStyle/>
                    <a:p>
                      <a:r>
                        <a:rPr lang="ru-RU" sz="1400" dirty="0" smtClean="0"/>
                        <a:t>4,5</a:t>
                      </a:r>
                      <a:endParaRPr lang="ru-RU" sz="1400" dirty="0"/>
                    </a:p>
                  </a:txBody>
                  <a:tcPr/>
                </a:tc>
              </a:tr>
              <a:tr h="4579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Продукты переработки зерна</a:t>
                      </a:r>
                      <a:endParaRPr lang="ru-RU" sz="1400" dirty="0"/>
                    </a:p>
                  </a:txBody>
                  <a:tcPr/>
                </a:tc>
                <a:tc>
                  <a:txBody>
                    <a:bodyPr/>
                    <a:lstStyle/>
                    <a:p>
                      <a:r>
                        <a:rPr lang="ru-RU" sz="1400" dirty="0" smtClean="0"/>
                        <a:t>4129,2</a:t>
                      </a:r>
                      <a:endParaRPr lang="ru-RU"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18,5</a:t>
                      </a:r>
                    </a:p>
                    <a:p>
                      <a:endParaRPr lang="ru-RU" sz="1400" dirty="0"/>
                    </a:p>
                  </a:txBody>
                  <a:tcPr/>
                </a:tc>
                <a:tc>
                  <a:txBody>
                    <a:bodyPr/>
                    <a:lstStyle/>
                    <a:p>
                      <a:r>
                        <a:rPr lang="ru-RU" sz="1400" dirty="0" smtClean="0"/>
                        <a:t>0,4</a:t>
                      </a:r>
                      <a:endParaRPr lang="ru-RU" sz="1400" dirty="0"/>
                    </a:p>
                  </a:txBody>
                  <a:tcPr/>
                </a:tc>
              </a:tr>
              <a:tr h="457974">
                <a:tc>
                  <a:txBody>
                    <a:bodyPr/>
                    <a:lstStyle/>
                    <a:p>
                      <a:r>
                        <a:rPr lang="ru-RU" sz="1400" dirty="0" smtClean="0"/>
                        <a:t>Картофель и продукты его переработки</a:t>
                      </a:r>
                    </a:p>
                  </a:txBody>
                  <a:tcPr/>
                </a:tc>
                <a:tc>
                  <a:txBody>
                    <a:bodyPr/>
                    <a:lstStyle/>
                    <a:p>
                      <a:r>
                        <a:rPr lang="ru-RU" sz="1400" dirty="0" smtClean="0"/>
                        <a:t>3551,1</a:t>
                      </a:r>
                      <a:endParaRPr lang="ru-RU" sz="1400" dirty="0"/>
                    </a:p>
                  </a:txBody>
                  <a:tcPr/>
                </a:tc>
                <a:tc>
                  <a:txBody>
                    <a:bodyPr/>
                    <a:lstStyle/>
                    <a:p>
                      <a:r>
                        <a:rPr lang="ru-RU" sz="1400" dirty="0" smtClean="0"/>
                        <a:t>816,6</a:t>
                      </a:r>
                      <a:endParaRPr lang="ru-RU"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23,0</a:t>
                      </a:r>
                    </a:p>
                    <a:p>
                      <a:endParaRPr lang="ru-RU" sz="1400" dirty="0"/>
                    </a:p>
                  </a:txBody>
                  <a:tcPr/>
                </a:tc>
              </a:tr>
              <a:tr h="4579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Свекла сахарная</a:t>
                      </a:r>
                      <a:endParaRPr lang="ru-RU" sz="1400" dirty="0"/>
                    </a:p>
                  </a:txBody>
                  <a:tcPr/>
                </a:tc>
                <a:tc>
                  <a:txBody>
                    <a:bodyPr/>
                    <a:lstStyle/>
                    <a:p>
                      <a:r>
                        <a:rPr lang="ru-RU" sz="1400" dirty="0" smtClean="0"/>
                        <a:t>463,2</a:t>
                      </a:r>
                      <a:endParaRPr lang="ru-RU"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9,6</a:t>
                      </a:r>
                    </a:p>
                    <a:p>
                      <a:endParaRPr lang="ru-RU" sz="1400" dirty="0"/>
                    </a:p>
                  </a:txBody>
                  <a:tcPr/>
                </a:tc>
                <a:tc>
                  <a:txBody>
                    <a:bodyPr/>
                    <a:lstStyle/>
                    <a:p>
                      <a:r>
                        <a:rPr lang="ru-RU" sz="1400" dirty="0" smtClean="0"/>
                        <a:t>2,1 </a:t>
                      </a:r>
                      <a:endParaRPr lang="ru-RU" sz="1400" dirty="0"/>
                    </a:p>
                  </a:txBody>
                  <a:tcPr/>
                </a:tc>
              </a:tr>
              <a:tr h="4579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Семена подсолнечника</a:t>
                      </a:r>
                    </a:p>
                    <a:p>
                      <a:endParaRPr lang="ru-RU" sz="1400" dirty="0"/>
                    </a:p>
                  </a:txBody>
                  <a:tcPr/>
                </a:tc>
                <a:tc>
                  <a:txBody>
                    <a:bodyPr/>
                    <a:lstStyle/>
                    <a:p>
                      <a:r>
                        <a:rPr lang="ru-RU" sz="1400" dirty="0" smtClean="0"/>
                        <a:t>902,6</a:t>
                      </a:r>
                      <a:endParaRPr lang="ru-RU"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23,2</a:t>
                      </a:r>
                    </a:p>
                    <a:p>
                      <a:endParaRPr lang="ru-RU" sz="1400" dirty="0"/>
                    </a:p>
                  </a:txBody>
                  <a:tcPr/>
                </a:tc>
                <a:tc>
                  <a:txBody>
                    <a:bodyPr/>
                    <a:lstStyle/>
                    <a:p>
                      <a:r>
                        <a:rPr lang="ru-RU" sz="1400" dirty="0" smtClean="0"/>
                        <a:t>2,6 </a:t>
                      </a:r>
                      <a:endParaRPr lang="ru-RU" sz="1400" dirty="0"/>
                    </a:p>
                  </a:txBody>
                  <a:tcPr/>
                </a:tc>
              </a:tr>
              <a:tr h="457974">
                <a:tc>
                  <a:txBody>
                    <a:bodyPr/>
                    <a:lstStyle/>
                    <a:p>
                      <a:r>
                        <a:rPr lang="ru-RU" sz="1400" dirty="0" smtClean="0"/>
                        <a:t>Фрукты, виноград и продукты его переработки</a:t>
                      </a:r>
                    </a:p>
                  </a:txBody>
                  <a:tcPr/>
                </a:tc>
                <a:tc>
                  <a:txBody>
                    <a:bodyPr/>
                    <a:lstStyle/>
                    <a:p>
                      <a:r>
                        <a:rPr lang="ru-RU" sz="1400" dirty="0" smtClean="0"/>
                        <a:t>336,0</a:t>
                      </a:r>
                      <a:endParaRPr lang="ru-RU"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54,2</a:t>
                      </a:r>
                    </a:p>
                    <a:p>
                      <a:endParaRPr lang="ru-RU" sz="1400" dirty="0"/>
                    </a:p>
                  </a:txBody>
                  <a:tcPr/>
                </a:tc>
                <a:tc>
                  <a:txBody>
                    <a:bodyPr/>
                    <a:lstStyle/>
                    <a:p>
                      <a:r>
                        <a:rPr lang="ru-RU" sz="1400" dirty="0" smtClean="0"/>
                        <a:t>16,1 </a:t>
                      </a:r>
                      <a:endParaRPr lang="ru-RU" sz="1400" dirty="0"/>
                    </a:p>
                  </a:txBody>
                  <a:tcPr/>
                </a:tc>
              </a:tr>
              <a:tr h="4579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Мясо и мясопродукты</a:t>
                      </a:r>
                    </a:p>
                    <a:p>
                      <a:endParaRPr lang="ru-RU" sz="1400" dirty="0"/>
                    </a:p>
                  </a:txBody>
                  <a:tcPr/>
                </a:tc>
                <a:tc>
                  <a:txBody>
                    <a:bodyPr/>
                    <a:lstStyle/>
                    <a:p>
                      <a:r>
                        <a:rPr lang="ru-RU" sz="1400" dirty="0" smtClean="0"/>
                        <a:t>1017,6</a:t>
                      </a:r>
                      <a:endParaRPr lang="ru-RU"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1,4</a:t>
                      </a:r>
                    </a:p>
                    <a:p>
                      <a:endParaRPr lang="ru-RU" sz="1400" dirty="0"/>
                    </a:p>
                  </a:txBody>
                  <a:tcPr/>
                </a:tc>
                <a:tc>
                  <a:txBody>
                    <a:bodyPr/>
                    <a:lstStyle/>
                    <a:p>
                      <a:r>
                        <a:rPr lang="ru-RU" sz="1400" dirty="0" smtClean="0"/>
                        <a:t>0,1 </a:t>
                      </a:r>
                      <a:endParaRPr lang="ru-RU" sz="1400" dirty="0"/>
                    </a:p>
                  </a:txBody>
                  <a:tcPr/>
                </a:tc>
              </a:tr>
              <a:tr h="4579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Молоко и молочные продукты</a:t>
                      </a:r>
                    </a:p>
                    <a:p>
                      <a:endParaRPr lang="ru-RU" sz="1400" dirty="0"/>
                    </a:p>
                  </a:txBody>
                  <a:tcPr/>
                </a:tc>
                <a:tc>
                  <a:txBody>
                    <a:bodyPr/>
                    <a:lstStyle/>
                    <a:p>
                      <a:r>
                        <a:rPr lang="ru-RU" sz="1400" dirty="0" smtClean="0"/>
                        <a:t>5503,4</a:t>
                      </a:r>
                      <a:endParaRPr lang="ru-RU" sz="1400" dirty="0"/>
                    </a:p>
                  </a:txBody>
                  <a:tcPr/>
                </a:tc>
                <a:tc>
                  <a:txBody>
                    <a:bodyPr/>
                    <a:lstStyle/>
                    <a:p>
                      <a:r>
                        <a:rPr lang="ru-RU" sz="1400" dirty="0" smtClean="0"/>
                        <a:t>32,2</a:t>
                      </a:r>
                      <a:endParaRPr lang="ru-RU" sz="1400" dirty="0"/>
                    </a:p>
                  </a:txBody>
                  <a:tcPr/>
                </a:tc>
                <a:tc>
                  <a:txBody>
                    <a:bodyPr/>
                    <a:lstStyle/>
                    <a:p>
                      <a:r>
                        <a:rPr lang="ru-RU" sz="1400" dirty="0" smtClean="0"/>
                        <a:t>0,6</a:t>
                      </a:r>
                      <a:endParaRPr lang="ru-RU" sz="1400" dirty="0"/>
                    </a:p>
                  </a:txBody>
                  <a:tcPr/>
                </a:tc>
              </a:tr>
              <a:tr h="646552">
                <a:tc>
                  <a:txBody>
                    <a:bodyPr/>
                    <a:lstStyle/>
                    <a:p>
                      <a:r>
                        <a:rPr lang="ru-RU" sz="1400" dirty="0" smtClean="0"/>
                        <a:t>Яйца и яйцепродукты, </a:t>
                      </a:r>
                    </a:p>
                    <a:p>
                      <a:r>
                        <a:rPr lang="ru-RU" sz="1400" dirty="0" smtClean="0"/>
                        <a:t>млн. шт. </a:t>
                      </a:r>
                    </a:p>
                    <a:p>
                      <a:endParaRPr lang="ru-RU"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5103,0</a:t>
                      </a:r>
                    </a:p>
                    <a:p>
                      <a:endParaRPr lang="ru-RU" sz="1400" dirty="0"/>
                    </a:p>
                  </a:txBody>
                  <a:tcPr/>
                </a:tc>
                <a:tc>
                  <a:txBody>
                    <a:bodyPr/>
                    <a:lstStyle/>
                    <a:p>
                      <a:r>
                        <a:rPr lang="ru-RU" sz="1400" dirty="0" smtClean="0"/>
                        <a:t>74,1</a:t>
                      </a:r>
                      <a:endParaRPr lang="ru-RU"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1,5 </a:t>
                      </a:r>
                    </a:p>
                    <a:p>
                      <a:endParaRPr lang="ru-RU" sz="1400" dirty="0"/>
                    </a:p>
                  </a:txBody>
                  <a:tcPr/>
                </a:tc>
              </a:tr>
              <a:tr h="6554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t>Растительное масло и маслосодержащие продукты</a:t>
                      </a:r>
                      <a:endParaRPr lang="ru-RU" sz="1400" dirty="0"/>
                    </a:p>
                  </a:txBody>
                  <a:tcPr/>
                </a:tc>
                <a:tc>
                  <a:txBody>
                    <a:bodyPr/>
                    <a:lstStyle/>
                    <a:p>
                      <a:r>
                        <a:rPr lang="ru-RU" sz="1400" dirty="0" smtClean="0"/>
                        <a:t>372,6</a:t>
                      </a:r>
                      <a:endParaRPr lang="ru-RU" sz="1400" dirty="0"/>
                    </a:p>
                  </a:txBody>
                  <a:tcPr/>
                </a:tc>
                <a:tc>
                  <a:txBody>
                    <a:bodyPr/>
                    <a:lstStyle/>
                    <a:p>
                      <a:r>
                        <a:rPr lang="ru-RU" sz="1400" dirty="0" smtClean="0"/>
                        <a:t>– </a:t>
                      </a:r>
                      <a:endParaRPr lang="ru-RU" sz="1400" dirty="0"/>
                    </a:p>
                  </a:txBody>
                  <a:tcPr/>
                </a:tc>
                <a:tc>
                  <a:txBody>
                    <a:bodyPr/>
                    <a:lstStyle/>
                    <a:p>
                      <a:r>
                        <a:rPr lang="ru-RU" sz="1400" dirty="0" smtClean="0"/>
                        <a:t>– </a:t>
                      </a:r>
                      <a:endParaRPr lang="ru-RU" sz="1400" dirty="0"/>
                    </a:p>
                  </a:txBody>
                  <a:tcPr/>
                </a:tc>
              </a:tr>
            </a:tbl>
          </a:graphicData>
        </a:graphic>
      </p:graphicFrame>
      <p:sp>
        <p:nvSpPr>
          <p:cNvPr id="3" name="Прямоугольник 2"/>
          <p:cNvSpPr/>
          <p:nvPr/>
        </p:nvSpPr>
        <p:spPr>
          <a:xfrm>
            <a:off x="6215074" y="142852"/>
            <a:ext cx="2000264" cy="338554"/>
          </a:xfrm>
          <a:prstGeom prst="rect">
            <a:avLst/>
          </a:prstGeom>
        </p:spPr>
        <p:txBody>
          <a:bodyPr wrap="square">
            <a:spAutoFit/>
          </a:bodyPr>
          <a:lstStyle/>
          <a:p>
            <a:pPr algn="r"/>
            <a:r>
              <a:rPr lang="ru-RU" sz="1600" dirty="0" smtClean="0"/>
              <a:t> Таблица 5</a:t>
            </a:r>
            <a:endParaRPr lang="ru-RU" sz="1600" dirty="0"/>
          </a:p>
        </p:txBody>
      </p:sp>
      <p:sp>
        <p:nvSpPr>
          <p:cNvPr id="4" name="Прямоугольник 3"/>
          <p:cNvSpPr/>
          <p:nvPr/>
        </p:nvSpPr>
        <p:spPr>
          <a:xfrm>
            <a:off x="214282" y="142852"/>
            <a:ext cx="6929486" cy="369332"/>
          </a:xfrm>
          <a:prstGeom prst="rect">
            <a:avLst/>
          </a:prstGeom>
        </p:spPr>
        <p:txBody>
          <a:bodyPr wrap="square">
            <a:spAutoFit/>
          </a:bodyPr>
          <a:lstStyle/>
          <a:p>
            <a:r>
              <a:rPr lang="ru-RU" dirty="0" smtClean="0"/>
              <a:t>Потери отдельных видов сельскохозяйственной продукции в 2017 г.</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214290"/>
            <a:ext cx="8715436" cy="5724644"/>
          </a:xfrm>
          <a:prstGeom prst="rect">
            <a:avLst/>
          </a:prstGeom>
        </p:spPr>
        <p:txBody>
          <a:bodyPr wrap="square">
            <a:spAutoFit/>
          </a:bodyPr>
          <a:lstStyle/>
          <a:p>
            <a:r>
              <a:rPr lang="ru-RU" sz="2400" dirty="0" smtClean="0">
                <a:latin typeface="Times New Roman" pitchFamily="18" charset="0"/>
                <a:cs typeface="Times New Roman" pitchFamily="18" charset="0"/>
              </a:rPr>
              <a:t>    1. </a:t>
            </a:r>
            <a:r>
              <a:rPr lang="ru-RU" sz="2000" b="1" dirty="0" smtClean="0">
                <a:latin typeface="Times New Roman" pitchFamily="18" charset="0"/>
                <a:cs typeface="Times New Roman" pitchFamily="18" charset="0"/>
              </a:rPr>
              <a:t>Сущность понятия «Продовольственная безопасность»</a:t>
            </a:r>
          </a:p>
          <a:p>
            <a:r>
              <a:rPr lang="ru-RU" sz="2000" dirty="0" smtClean="0">
                <a:latin typeface="Times New Roman" pitchFamily="18" charset="0"/>
                <a:cs typeface="Times New Roman" pitchFamily="18" charset="0"/>
              </a:rPr>
              <a:t>       </a:t>
            </a:r>
          </a:p>
          <a:p>
            <a:r>
              <a:rPr lang="ru-RU" sz="2000" dirty="0" smtClean="0">
                <a:latin typeface="Times New Roman" pitchFamily="18" charset="0"/>
                <a:cs typeface="Times New Roman" pitchFamily="18" charset="0"/>
              </a:rPr>
              <a:t>       Впервые  термин «продовольственная безопасность» был введен в оборот в 1974 г. в  Риме  на  Всемирной  конференции  по проблеме  продовольствия. Конференция была  организована  Продовольственной  и сельскохозяйственной  организацией  ООН (ФАО).  Возникновение  этого  понятия  в данный  период  было  обусловлено  глобальным  противоречием,  сложившимся  в те годы, когда абсолютное перепроизводство  продовольствия  в  развитых  странах сопровождалось  массовым  голодом  и  недоеданием населения в целом ряде стран третьего мира. </a:t>
            </a:r>
          </a:p>
          <a:p>
            <a:r>
              <a:rPr lang="ru-RU" sz="2000" dirty="0" smtClean="0">
                <a:latin typeface="Times New Roman" pitchFamily="18" charset="0"/>
                <a:cs typeface="Times New Roman" pitchFamily="18" charset="0"/>
              </a:rPr>
              <a:t>     Понятие «продовольственная  безопасность» было  сформулировано  в  Римской декларации  по  всемирной  продовольственной безопасности 13 ноября 1996 г., согласно  которой  продовольственная  безопасность – это ситуация, при которой все люди  в  каждый  момент  времени  имеют физический  и  экономический  доступ  к достаточной в количественном отношении безопасной пище, необходимой для ведения активной и здоровой жизни.</a:t>
            </a:r>
          </a:p>
          <a:p>
            <a:r>
              <a:rPr lang="ru-RU" sz="2200" dirty="0" smtClean="0">
                <a:latin typeface="Times New Roman" pitchFamily="18" charset="0"/>
                <a:cs typeface="Times New Roman" pitchFamily="18" charset="0"/>
              </a:rPr>
              <a:t>.    </a:t>
            </a:r>
            <a:endParaRPr lang="ru-RU" sz="22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357166"/>
            <a:ext cx="8572560" cy="6001643"/>
          </a:xfrm>
          <a:prstGeom prst="rect">
            <a:avLst/>
          </a:prstGeom>
        </p:spPr>
        <p:txBody>
          <a:bodyPr wrap="square">
            <a:spAutoFit/>
          </a:bodyPr>
          <a:lstStyle/>
          <a:p>
            <a:r>
              <a:rPr lang="ru-RU" dirty="0" smtClean="0"/>
              <a:t>      </a:t>
            </a:r>
            <a:r>
              <a:rPr lang="ru-RU" sz="2400" dirty="0" smtClean="0">
                <a:latin typeface="Times New Roman" pitchFamily="18" charset="0"/>
                <a:cs typeface="Times New Roman" pitchFamily="18" charset="0"/>
              </a:rPr>
              <a:t>Согласно Закону РК «О национальной безопасности в Республике Казахстан», продовольственная безопасность обеспечивается действиями государственных органов, юридических и физических лиц, направленными на: </a:t>
            </a:r>
          </a:p>
          <a:p>
            <a:r>
              <a:rPr lang="ru-RU" sz="2400" dirty="0" smtClean="0">
                <a:latin typeface="Times New Roman" pitchFamily="18" charset="0"/>
                <a:cs typeface="Times New Roman" pitchFamily="18" charset="0"/>
              </a:rPr>
              <a:t>– обеспечение устойчивого развития национальной экономики; </a:t>
            </a:r>
          </a:p>
          <a:p>
            <a:r>
              <a:rPr lang="ru-RU" sz="2400" dirty="0" smtClean="0">
                <a:latin typeface="Times New Roman" pitchFamily="18" charset="0"/>
                <a:cs typeface="Times New Roman" pitchFamily="18" charset="0"/>
              </a:rPr>
              <a:t>– обеспечение продовольственной независимости РК; </a:t>
            </a:r>
          </a:p>
          <a:p>
            <a:r>
              <a:rPr lang="ru-RU" sz="2400" dirty="0" smtClean="0">
                <a:latin typeface="Times New Roman" pitchFamily="18" charset="0"/>
                <a:cs typeface="Times New Roman" pitchFamily="18" charset="0"/>
              </a:rPr>
              <a:t>– увеличение удельного веса отечественных товаров в ресурсах сельскохозяйственной продукции; </a:t>
            </a:r>
          </a:p>
          <a:p>
            <a:r>
              <a:rPr lang="ru-RU" sz="2400" dirty="0" smtClean="0">
                <a:latin typeface="Times New Roman" pitchFamily="18" charset="0"/>
                <a:cs typeface="Times New Roman" pitchFamily="18" charset="0"/>
              </a:rPr>
              <a:t>– обеспечение физической и экономической доступности, соответствия производимых, ввозимых и реализуемых в стране товаров и услуг установленным законодательством РК требованиям к уровню их качества и </a:t>
            </a:r>
            <a:r>
              <a:rPr lang="ru-RU" sz="2400" dirty="0" err="1" smtClean="0">
                <a:latin typeface="Times New Roman" pitchFamily="18" charset="0"/>
                <a:cs typeface="Times New Roman" pitchFamily="18" charset="0"/>
              </a:rPr>
              <a:t>безо-пасности</a:t>
            </a:r>
            <a:r>
              <a:rPr lang="ru-RU" sz="2400" dirty="0" smtClean="0">
                <a:latin typeface="Times New Roman" pitchFamily="18" charset="0"/>
                <a:cs typeface="Times New Roman" pitchFamily="18" charset="0"/>
              </a:rPr>
              <a:t>; </a:t>
            </a:r>
          </a:p>
          <a:p>
            <a:r>
              <a:rPr lang="ru-RU" sz="2400" dirty="0" smtClean="0">
                <a:latin typeface="Times New Roman" pitchFamily="18" charset="0"/>
                <a:cs typeface="Times New Roman" pitchFamily="18" charset="0"/>
              </a:rPr>
              <a:t>– формирование, обновление и пополнение региональных стабилизационных фондов продовольственных товаров независимо от воздействия внутренних и внешних неблагоприятных факторов</a:t>
            </a:r>
            <a:endParaRPr lang="ru-RU" sz="24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85720" y="500042"/>
            <a:ext cx="8358246" cy="5755422"/>
          </a:xfrm>
          <a:prstGeom prst="rect">
            <a:avLst/>
          </a:prstGeom>
        </p:spPr>
        <p:txBody>
          <a:bodyPr wrap="square">
            <a:spAutoFit/>
          </a:bodyPr>
          <a:lstStyle/>
          <a:p>
            <a:r>
              <a:rPr lang="ru-RU" dirty="0" smtClean="0"/>
              <a:t>         </a:t>
            </a:r>
            <a:r>
              <a:rPr lang="ru-RU" sz="2000" dirty="0" smtClean="0">
                <a:latin typeface="Times New Roman" pitchFamily="18" charset="0"/>
                <a:cs typeface="Times New Roman" pitchFamily="18" charset="0"/>
              </a:rPr>
              <a:t>Среди мер по обеспечению продовольственной безопасности важное место занимает наряду с физиологической доступностью, также экономическая доступность населения продуктов питания. За последние годы значение этого показателя в стране не только не улучшается, а наоборот, имеет некоторую тенденцию к уменьшению. Так, если в 2015 году доля расходов домашних хозяйств на продовольственные товары составляла 44.7%, то сегодня она возросла до 44,9%. Растёт доля населения, находящегося в зоне риска недоедания(голода) в общей численности населения, 3,6% в 2017г., против 3,1% в 2015г. </a:t>
            </a:r>
          </a:p>
          <a:p>
            <a:r>
              <a:rPr lang="ru-RU" sz="2000" dirty="0" smtClean="0">
                <a:latin typeface="Times New Roman" pitchFamily="18" charset="0"/>
                <a:cs typeface="Times New Roman" pitchFamily="18" charset="0"/>
              </a:rPr>
              <a:t>Поэтому не случайно, что в своем прошлогоднем Послании народе Казахстана Президент К.-Ж.Токаев отметил: "Не секрет, что цены в нашей стране высокие - от продуктов питания и одежды до стоимости различных услуг».</a:t>
            </a:r>
            <a:r>
              <a:rPr lang="ru-RU" sz="2000" dirty="0" smtClean="0"/>
              <a:t> </a:t>
            </a:r>
          </a:p>
          <a:p>
            <a:r>
              <a:rPr lang="ru-RU" sz="2000" dirty="0" smtClean="0"/>
              <a:t>       </a:t>
            </a:r>
            <a:r>
              <a:rPr lang="ru-RU" sz="2200" dirty="0" smtClean="0">
                <a:latin typeface="Times New Roman" pitchFamily="18" charset="0"/>
                <a:cs typeface="Times New Roman" pitchFamily="18" charset="0"/>
              </a:rPr>
              <a:t>На повышение цен сельскохозяйственной продукции влияют следующие факторы: недостаточный объем производства и переработки отечественной продукции, </a:t>
            </a:r>
            <a:r>
              <a:rPr lang="ru-RU" sz="2200" dirty="0" err="1" smtClean="0">
                <a:latin typeface="Times New Roman" pitchFamily="18" charset="0"/>
                <a:cs typeface="Times New Roman" pitchFamily="18" charset="0"/>
              </a:rPr>
              <a:t>импортозависимость</a:t>
            </a:r>
            <a:r>
              <a:rPr lang="ru-RU" sz="2200" dirty="0" smtClean="0">
                <a:latin typeface="Times New Roman" pitchFamily="18" charset="0"/>
                <a:cs typeface="Times New Roman" pitchFamily="18" charset="0"/>
              </a:rPr>
              <a:t>, большое количество посредников «от поля до потребителя» и др.</a:t>
            </a:r>
            <a:r>
              <a:rPr lang="ru-RU" sz="2000" dirty="0" smtClean="0"/>
              <a:t/>
            </a:r>
            <a:br>
              <a:rPr lang="ru-RU" sz="2000" dirty="0" smtClean="0"/>
            </a:br>
            <a:endParaRPr lang="ru-RU" sz="20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571480"/>
            <a:ext cx="8429684" cy="5632311"/>
          </a:xfrm>
          <a:prstGeom prst="rect">
            <a:avLst/>
          </a:prstGeom>
        </p:spPr>
        <p:txBody>
          <a:bodyPr wrap="square">
            <a:spAutoFit/>
          </a:bodyPr>
          <a:lstStyle/>
          <a:p>
            <a:r>
              <a:rPr lang="ru-RU" sz="2400" dirty="0" smtClean="0">
                <a:latin typeface="Times New Roman" pitchFamily="18" charset="0"/>
                <a:cs typeface="Times New Roman" pitchFamily="18" charset="0"/>
              </a:rPr>
              <a:t>       Несмотря на определенный рост производства продукции сельского хозяйства за последние годы население страны еще не в полной мере обеспечено продовольствием по многим видам продукции в пределах рациональных (медицинских) норм питания или продовольственной безопасности - 80-85% потребляемых продуктов за счет отечественного производства.</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На уровне продовольственной </a:t>
            </a:r>
            <a:r>
              <a:rPr lang="ru-RU" sz="2400" dirty="0" err="1" smtClean="0">
                <a:latin typeface="Times New Roman" pitchFamily="18" charset="0"/>
                <a:cs typeface="Times New Roman" pitchFamily="18" charset="0"/>
              </a:rPr>
              <a:t>безопастности</a:t>
            </a:r>
            <a:r>
              <a:rPr lang="ru-RU" sz="2400" dirty="0" smtClean="0">
                <a:latin typeface="Times New Roman" pitchFamily="18" charset="0"/>
                <a:cs typeface="Times New Roman" pitchFamily="18" charset="0"/>
              </a:rPr>
              <a:t> мы потребляем хлебопродукты (100%), картофель (95%), овощи свежие (86%), мясо (83%), а по остальным продуктам имеют место значительные объемы импорта (от 30 до 60% и более), что ставит аграрный сектор страны в зависимость от других государств. Особенно большая доля импорта в емкости рынка наблюдается по фруктам (70%), мясу птицы (56,8%), колбасам (44,3%), молочным продуктам (40-50%), </a:t>
            </a:r>
            <a:r>
              <a:rPr lang="ru-RU" sz="2400" dirty="0" err="1" smtClean="0">
                <a:latin typeface="Times New Roman" pitchFamily="18" charset="0"/>
                <a:cs typeface="Times New Roman" pitchFamily="18" charset="0"/>
              </a:rPr>
              <a:t>консервированнм</a:t>
            </a:r>
            <a:r>
              <a:rPr lang="ru-RU" sz="2400" dirty="0" smtClean="0">
                <a:latin typeface="Times New Roman" pitchFamily="18" charset="0"/>
                <a:cs typeface="Times New Roman" pitchFamily="18" charset="0"/>
              </a:rPr>
              <a:t> фруктам и овощам (85-95%) и др.</a:t>
            </a:r>
            <a:endParaRPr lang="ru-RU" sz="2400"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584132" y="3323082"/>
          <a:ext cx="3975735" cy="211836"/>
        </p:xfrm>
        <a:graphic>
          <a:graphicData uri="http://schemas.openxmlformats.org/drawingml/2006/table">
            <a:tbl>
              <a:tblPr/>
              <a:tblGrid>
                <a:gridCol w="3975735"/>
              </a:tblGrid>
              <a:tr h="0">
                <a:tc>
                  <a:txBody>
                    <a:bodyPr/>
                    <a:lstStyle/>
                    <a:p>
                      <a:pPr>
                        <a:lnSpc>
                          <a:spcPct val="115000"/>
                        </a:lnSpc>
                      </a:pPr>
                      <a:endParaRPr lang="ru-RU" sz="1100" dirty="0">
                        <a:latin typeface="Calibri"/>
                        <a:cs typeface="Times New Roman"/>
                      </a:endParaRPr>
                    </a:p>
                  </a:txBody>
                  <a:tcPr marL="9525" marR="9525" marT="9525" marB="9525" anchor="ctr">
                    <a:lnL>
                      <a:noFill/>
                    </a:lnL>
                    <a:lnR>
                      <a:noFill/>
                    </a:lnR>
                    <a:lnT>
                      <a:noFill/>
                    </a:lnT>
                    <a:lnB>
                      <a:noFill/>
                    </a:lnB>
                  </a:tcPr>
                </a:tc>
              </a:tr>
            </a:tbl>
          </a:graphicData>
        </a:graphic>
      </p:graphicFrame>
      <p:sp>
        <p:nvSpPr>
          <p:cNvPr id="39937" name="Rectangle 1"/>
          <p:cNvSpPr>
            <a:spLocks noChangeArrowheads="1"/>
          </p:cNvSpPr>
          <p:nvPr/>
        </p:nvSpPr>
        <p:spPr bwMode="auto">
          <a:xfrm>
            <a:off x="428596" y="500042"/>
            <a:ext cx="8572560" cy="37548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В Казахстане низка доля переработанной сельскохозяйственной продукции. Например, переработка мяса составляет около 24% от общего объема производства, молока - 30%, зерна - 27%, плодов и овощей - 7%. В силу этих причин, а также из–за неразвитости рыночной инфраструктуры посредники присваивают 70–75% розничной цены, тогда как в развитых странах посредники получают только 25–30% розничной цены.</a:t>
            </a:r>
            <a:br>
              <a:rPr kumimoji="0" lang="ru-RU" sz="2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br>
            <a:r>
              <a:rPr kumimoji="0" lang="ru-RU" sz="2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lang="ru-RU" sz="2200" dirty="0" smtClean="0">
                <a:solidFill>
                  <a:srgbClr val="000000"/>
                </a:solidFill>
                <a:latin typeface="Times New Roman" pitchFamily="18" charset="0"/>
                <a:ea typeface="Times New Roman" pitchFamily="18" charset="0"/>
                <a:cs typeface="Times New Roman" pitchFamily="18" charset="0"/>
              </a:rPr>
              <a:t>     Актуальным являются </a:t>
            </a:r>
            <a:r>
              <a:rPr kumimoji="0" lang="ru-RU" sz="2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вопросы эффективного использования природных ресурсов, в частности, земельных и водных. </a:t>
            </a:r>
            <a:br>
              <a:rPr kumimoji="0" lang="ru-RU" sz="2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br>
            <a:r>
              <a:rPr kumimoji="0" lang="ru-RU" sz="2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r>
            <a:br>
              <a:rPr kumimoji="0" lang="ru-RU" sz="2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b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rot="10800000" flipV="1">
            <a:off x="357158" y="264759"/>
            <a:ext cx="8501122" cy="68326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Уровни</a:t>
            </a:r>
            <a:r>
              <a:rPr kumimoji="0" lang="ru-RU" sz="2200" b="1"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продовольственной безопасности </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зависимости от субъектов, решающих проблему, и выполняемых функций различают семь уровней продовольственной безопасности: глобальный, </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-субрегиональный, </a:t>
            </a:r>
          </a:p>
          <a:p>
            <a:pPr lvl="0" fontAlgn="base">
              <a:spcBef>
                <a:spcPct val="0"/>
              </a:spcBef>
              <a:spcAft>
                <a:spcPct val="0"/>
              </a:spcAft>
            </a:pPr>
            <a:r>
              <a:rPr lang="ru-RU" sz="2000" dirty="0" smtClean="0">
                <a:latin typeface="Times New Roman" pitchFamily="18" charset="0"/>
                <a:ea typeface="Times New Roman" pitchFamily="18" charset="0"/>
                <a:cs typeface="Times New Roman" pitchFamily="18" charset="0"/>
              </a:rPr>
              <a:t>-</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межгосударственный,</a:t>
            </a:r>
          </a:p>
          <a:p>
            <a:pPr lvl="0" fontAlgn="base">
              <a:spcBef>
                <a:spcPct val="0"/>
              </a:spcBef>
              <a:spcAft>
                <a:spcPct val="0"/>
              </a:spcAf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lang="ru-RU" sz="2000" dirty="0" smtClean="0">
                <a:latin typeface="Times New Roman" pitchFamily="18" charset="0"/>
                <a:ea typeface="Times New Roman" pitchFamily="18" charset="0"/>
                <a:cs typeface="Times New Roman" pitchFamily="18" charset="0"/>
              </a:rPr>
              <a:t>-</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государственный, </a:t>
            </a:r>
          </a:p>
          <a:p>
            <a:pPr lvl="0" fontAlgn="base">
              <a:spcBef>
                <a:spcPct val="0"/>
              </a:spcBef>
              <a:spcAft>
                <a:spcPct val="0"/>
              </a:spcAft>
            </a:pPr>
            <a:r>
              <a:rPr lang="ru-RU" sz="2000" dirty="0" smtClean="0">
                <a:latin typeface="Times New Roman" pitchFamily="18" charset="0"/>
                <a:ea typeface="Times New Roman" pitchFamily="18" charset="0"/>
                <a:cs typeface="Times New Roman" pitchFamily="18" charset="0"/>
              </a:rPr>
              <a:t>-</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местный, </a:t>
            </a:r>
          </a:p>
          <a:p>
            <a:pPr lvl="0" fontAlgn="base">
              <a:spcBef>
                <a:spcPct val="0"/>
              </a:spcBef>
              <a:spcAft>
                <a:spcPct val="0"/>
              </a:spcAft>
            </a:pPr>
            <a:r>
              <a:rPr lang="ru-RU" sz="2000" dirty="0" smtClean="0">
                <a:latin typeface="Times New Roman" pitchFamily="18" charset="0"/>
                <a:ea typeface="Times New Roman" pitchFamily="18" charset="0"/>
                <a:cs typeface="Times New Roman" pitchFamily="18" charset="0"/>
              </a:rPr>
              <a:t>-</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групп населения</a:t>
            </a:r>
          </a:p>
          <a:p>
            <a:pPr fontAlgn="base"/>
            <a:r>
              <a:rPr lang="ru-RU" sz="2000" dirty="0" smtClean="0">
                <a:latin typeface="Times New Roman" pitchFamily="18" charset="0"/>
                <a:ea typeface="Times New Roman" pitchFamily="18" charset="0"/>
                <a:cs typeface="Times New Roman" pitchFamily="18" charset="0"/>
              </a:rPr>
              <a:t>-</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семейный (домашние хозяйства).</a:t>
            </a:r>
            <a:r>
              <a:rPr lang="ru-RU" sz="2000" dirty="0" smtClean="0">
                <a:latin typeface="Times New Roman" pitchFamily="18" charset="0"/>
                <a:cs typeface="Times New Roman" pitchFamily="18" charset="0"/>
              </a:rPr>
              <a:t> </a:t>
            </a:r>
          </a:p>
          <a:p>
            <a:pPr fontAlgn="base"/>
            <a:r>
              <a:rPr lang="ru-RU" dirty="0" smtClean="0"/>
              <a:t>       </a:t>
            </a:r>
            <a:r>
              <a:rPr lang="ru-RU" sz="2000" dirty="0" smtClean="0">
                <a:latin typeface="Times New Roman" pitchFamily="18" charset="0"/>
                <a:cs typeface="Times New Roman" pitchFamily="18" charset="0"/>
              </a:rPr>
              <a:t>Проблемы продовольственной безопасности </a:t>
            </a:r>
            <a:r>
              <a:rPr lang="ru-RU" sz="2000" b="1" dirty="0" smtClean="0">
                <a:latin typeface="Times New Roman" pitchFamily="18" charset="0"/>
                <a:cs typeface="Times New Roman" pitchFamily="18" charset="0"/>
              </a:rPr>
              <a:t>на глобальном (мировом) </a:t>
            </a:r>
            <a:r>
              <a:rPr lang="ru-RU" sz="2000" dirty="0" smtClean="0">
                <a:latin typeface="Times New Roman" pitchFamily="18" charset="0"/>
                <a:cs typeface="Times New Roman" pitchFamily="18" charset="0"/>
              </a:rPr>
              <a:t>уровне решают международные организации и специализированные органы (ФАО, ВТО, Комитет по продоволь­ственной безопасности и др.). Важнейшая их функция — содействие стабилизации экономик государств в целях обеспечения необходимого уровня развития в человеческом измерении. Выполнение функций осуществляется посредством:</a:t>
            </a:r>
          </a:p>
          <a:p>
            <a:pPr lvl="0" fontAlgn="base"/>
            <a:r>
              <a:rPr lang="ru-RU" sz="2000" dirty="0" smtClean="0">
                <a:latin typeface="Times New Roman" pitchFamily="18" charset="0"/>
                <a:ea typeface="Times New Roman" pitchFamily="18" charset="0"/>
                <a:cs typeface="Times New Roman" pitchFamily="18" charset="0"/>
              </a:rPr>
              <a:t>-</a:t>
            </a:r>
            <a:r>
              <a:rPr lang="ru-RU" sz="2000" dirty="0" smtClean="0">
                <a:latin typeface="Times New Roman" pitchFamily="18" charset="0"/>
                <a:cs typeface="Times New Roman" pitchFamily="18" charset="0"/>
              </a:rPr>
              <a:t>разработки и реализации долговременных программ и проектов, способствующих наращиванию объемов продовольствия</a:t>
            </a:r>
          </a:p>
          <a:p>
            <a:pPr lvl="0" fontAlgn="base"/>
            <a:r>
              <a:rPr lang="ru-RU" sz="2000" dirty="0" smtClean="0">
                <a:latin typeface="Times New Roman" pitchFamily="18" charset="0"/>
                <a:ea typeface="Times New Roman" pitchFamily="18" charset="0"/>
                <a:cs typeface="Times New Roman" pitchFamily="18" charset="0"/>
              </a:rPr>
              <a:t>-</a:t>
            </a:r>
            <a:r>
              <a:rPr lang="ru-RU" sz="2000" dirty="0" smtClean="0">
                <a:latin typeface="Times New Roman" pitchFamily="18" charset="0"/>
                <a:cs typeface="Times New Roman" pitchFamily="18" charset="0"/>
              </a:rPr>
              <a:t>создания за­пасов и организации помощи в случае неблагоприятных экономических и экологических явлений</a:t>
            </a:r>
          </a:p>
          <a:p>
            <a:pPr lvl="0" fontAlgn="base">
              <a:spcBef>
                <a:spcPct val="0"/>
              </a:spcBef>
              <a:spcAft>
                <a:spcPct val="0"/>
              </a:spcAft>
            </a:pP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rot="10800000" flipV="1">
            <a:off x="285720" y="225882"/>
            <a:ext cx="8429684"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 субрегиональном уров</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не продовольственной безопасности соответствующие органы и форумы способствуют экономическому развитию союзов и блоков, других объединений государств, решают задачи улучшения качественных параметров продовольственного обеспечения. Типичным формированием такого рода является Европейский союз.</a:t>
            </a:r>
            <a:r>
              <a:rPr lang="ru-RU" sz="2000" dirty="0" smtClean="0"/>
              <a:t>  </a:t>
            </a:r>
          </a:p>
          <a:p>
            <a:pPr fontAlgn="base">
              <a:spcBef>
                <a:spcPct val="0"/>
              </a:spcBef>
              <a:spcAft>
                <a:spcPct val="0"/>
              </a:spcAft>
            </a:pPr>
            <a:r>
              <a:rPr lang="ru-RU" sz="2000"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Межгосударственный уров</a:t>
            </a:r>
            <a:r>
              <a:rPr lang="ru-RU" sz="2000" dirty="0" smtClean="0">
                <a:latin typeface="Times New Roman" pitchFamily="18" charset="0"/>
                <a:cs typeface="Times New Roman" pitchFamily="18" charset="0"/>
              </a:rPr>
              <a:t>ень проблемы продовольствен­ной безопасности определяется функционированием межгосу­дарственных соглашений по вопросам солидарного поведения государств в области торговли, ценообразования, стандартиза­ции продукции, качественных параметров и др. Субъекты, решающие проблему на этом уровне, должны быть хорошо организованными.</a:t>
            </a:r>
          </a:p>
          <a:p>
            <a:pPr fontAlgn="base">
              <a:spcBef>
                <a:spcPct val="0"/>
              </a:spcBef>
              <a:spcAft>
                <a:spcPct val="0"/>
              </a:spcAft>
            </a:pPr>
            <a:r>
              <a:rPr lang="ru-RU" sz="2000" dirty="0" smtClean="0"/>
              <a:t>        </a:t>
            </a:r>
            <a:r>
              <a:rPr lang="ru-RU" sz="2000" dirty="0" smtClean="0">
                <a:latin typeface="Times New Roman" pitchFamily="18" charset="0"/>
                <a:cs typeface="Times New Roman" pitchFamily="18" charset="0"/>
              </a:rPr>
              <a:t>Организационно упорядочены, стабильно функционируют и определяют состояние продовольственной безопасности как национального, так и более низких уровней субъекты </a:t>
            </a:r>
            <a:r>
              <a:rPr lang="ru-RU" sz="2000" b="1" dirty="0" smtClean="0">
                <a:latin typeface="Times New Roman" pitchFamily="18" charset="0"/>
                <a:cs typeface="Times New Roman" pitchFamily="18" charset="0"/>
              </a:rPr>
              <a:t>государственного уровня. </a:t>
            </a:r>
            <a:r>
              <a:rPr lang="ru-RU" sz="2000" dirty="0" smtClean="0">
                <a:latin typeface="Times New Roman" pitchFamily="18" charset="0"/>
                <a:cs typeface="Times New Roman" pitchFamily="18" charset="0"/>
              </a:rPr>
              <a:t>К ним относятся правительства и органы законодательной власти. Их деятельность направлена на стабильность экономического развития, формирование государственных фондов и обеспечение баланса спроса и предложения на внутреннем продовольственном рынке.</a:t>
            </a:r>
          </a:p>
          <a:p>
            <a:pPr fontAlgn="base">
              <a:spcBef>
                <a:spcPct val="0"/>
              </a:spcBef>
              <a:spcAft>
                <a:spcPct val="0"/>
              </a:spcAft>
            </a:pPr>
            <a:endParaRPr lang="ru-RU" sz="2000" dirty="0" smtClean="0">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rot="10800000" flipV="1">
            <a:off x="285720" y="486861"/>
            <a:ext cx="8429684"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 местном уровне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продовольственную безопасность должны обеспечивать субъекты территориального управления (область, район) посредством снабжения продуктами, контроля за их качеством и создания условий населению для получения доходов.</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Субъектом, определяющим продовольственную безопасность </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 уровне групп населения,</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выступают социальные группы, за­дача которых — обеспечить доходы, необходимые для научно обоснованного потребления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 семейном уровне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качестве субъекта, обеспечивающего продовольственную безопасность, выступают домашние хозяй­ства, функция которых — приобретение и использование продуктов, организация сбалансированного питания.</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http://konspekts.ru/wp-content/uploads/2010/11/1.1.jpg">
            <a:hlinkClick r:id="rId2"/>
          </p:cNvPr>
          <p:cNvPicPr/>
          <p:nvPr/>
        </p:nvPicPr>
        <p:blipFill>
          <a:blip r:embed="rId3"/>
          <a:srcRect/>
          <a:stretch>
            <a:fillRect/>
          </a:stretch>
        </p:blipFill>
        <p:spPr bwMode="auto">
          <a:xfrm>
            <a:off x="571472" y="1285860"/>
            <a:ext cx="7858180" cy="4357718"/>
          </a:xfrm>
          <a:prstGeom prst="rect">
            <a:avLst/>
          </a:prstGeom>
          <a:noFill/>
          <a:ln w="9525">
            <a:noFill/>
            <a:miter lim="800000"/>
            <a:headEnd/>
            <a:tailEnd/>
          </a:ln>
        </p:spPr>
      </p:pic>
      <p:sp>
        <p:nvSpPr>
          <p:cNvPr id="45057" name="Rectangle 1"/>
          <p:cNvSpPr>
            <a:spLocks noChangeArrowheads="1"/>
          </p:cNvSpPr>
          <p:nvPr/>
        </p:nvSpPr>
        <p:spPr bwMode="auto">
          <a:xfrm rot="10800000" flipV="1">
            <a:off x="714348" y="430885"/>
            <a:ext cx="8001056"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Иерархия уровней продовольственной безопасности</a:t>
            </a:r>
            <a:endParaRPr kumimoji="0" lang="ru-RU" sz="18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rot="10800000" flipV="1">
            <a:off x="428596" y="527540"/>
            <a:ext cx="8501122" cy="44935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Все уровни продовольственной безопасности взаимоувязаны и взаимозависимы. Оптимальный вариант решения продовольственной проблемы — это согласованные действия субъектов всех уровней, хотя часть их может также решать конкретные задачи. Например, сокращение числа недоедающих и искоренение голода зависят от деятельности субъектов всех семи уровней, а достижение максимального </a:t>
            </a:r>
            <a:r>
              <a:rPr kumimoji="0" lang="ru-RU" sz="2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самообеспечения</a:t>
            </a:r>
            <a:r>
              <a:rPr kumimoji="0" lang="ru-RU"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и нормативного потребления продуктов питания определяют сообщества от четвертого до седьмого уровня.</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Наличие продовольственных ресурсов в мире и их прогноз на перспективу анализируют и отслеживают международные организации, прежде всего — ФАО (Продовольственная и сельскохозяйственная организация ООН). </a:t>
            </a:r>
            <a:endParaRPr kumimoji="0" lang="ru-RU" sz="1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ChangeArrowheads="1"/>
          </p:cNvSpPr>
          <p:nvPr/>
        </p:nvSpPr>
        <p:spPr bwMode="auto">
          <a:xfrm rot="10800000" flipV="1">
            <a:off x="214282" y="481677"/>
            <a:ext cx="8572560" cy="614014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buFontTx/>
              <a:buChar char="•"/>
              <a:tabLst>
                <a:tab pos="457200" algn="l"/>
              </a:tabLst>
            </a:pPr>
            <a:r>
              <a:rPr kumimoji="0" lang="ru-RU" sz="2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Достижение продовольственной безопасности предполагает решение ряда задач, важнейшие из которых следующие:</a:t>
            </a:r>
          </a:p>
          <a:p>
            <a:pPr lvl="0" eaLnBrk="0" fontAlgn="base" hangingPunct="0">
              <a:spcBef>
                <a:spcPct val="0"/>
              </a:spcBef>
              <a:spcAft>
                <a:spcPct val="0"/>
              </a:spcAft>
              <a:buFontTx/>
              <a:buChar char="•"/>
              <a:tabLst>
                <a:tab pos="457200" algn="l"/>
              </a:tabLst>
            </a:pPr>
            <a:r>
              <a:rPr lang="ru-RU" sz="2200" dirty="0" smtClean="0">
                <a:latin typeface="Times New Roman" pitchFamily="18" charset="0"/>
                <a:ea typeface="Times New Roman" pitchFamily="18" charset="0"/>
                <a:cs typeface="Times New Roman" pitchFamily="18" charset="0"/>
              </a:rPr>
              <a:t>создание стабильных экономических условий</a:t>
            </a:r>
          </a:p>
          <a:p>
            <a:pPr lvl="0" eaLnBrk="0" fontAlgn="base" hangingPunct="0">
              <a:spcBef>
                <a:spcPct val="0"/>
              </a:spcBef>
              <a:spcAft>
                <a:spcPct val="0"/>
              </a:spcAft>
              <a:buFontTx/>
              <a:buChar char="•"/>
              <a:tabLst>
                <a:tab pos="457200" algn="l"/>
              </a:tabLst>
            </a:pPr>
            <a:r>
              <a:rPr lang="ru-RU" sz="2200" dirty="0" smtClean="0">
                <a:latin typeface="Times New Roman" pitchFamily="18" charset="0"/>
                <a:ea typeface="Times New Roman" pitchFamily="18" charset="0"/>
                <a:cs typeface="Times New Roman" pitchFamily="18" charset="0"/>
              </a:rPr>
              <a:t>проведение эффективной аграрной политики</a:t>
            </a:r>
          </a:p>
          <a:p>
            <a:pPr lvl="0" eaLnBrk="0" fontAlgn="base" hangingPunct="0">
              <a:spcBef>
                <a:spcPct val="0"/>
              </a:spcBef>
              <a:spcAft>
                <a:spcPct val="0"/>
              </a:spcAft>
              <a:buFontTx/>
              <a:buChar char="•"/>
              <a:tabLst>
                <a:tab pos="457200" algn="l"/>
              </a:tabLst>
            </a:pPr>
            <a:r>
              <a:rPr lang="ru-RU" sz="2200" dirty="0" smtClean="0">
                <a:latin typeface="Times New Roman" pitchFamily="18" charset="0"/>
                <a:ea typeface="Times New Roman" pitchFamily="18" charset="0"/>
                <a:cs typeface="Times New Roman" pitchFamily="18" charset="0"/>
              </a:rPr>
              <a:t>обеспечение равных возможностей для субъектов хозяй­ствования</a:t>
            </a:r>
          </a:p>
          <a:p>
            <a:pPr lvl="0" eaLnBrk="0" fontAlgn="base" hangingPunct="0">
              <a:spcBef>
                <a:spcPct val="0"/>
              </a:spcBef>
              <a:spcAft>
                <a:spcPct val="0"/>
              </a:spcAft>
              <a:buFontTx/>
              <a:buChar char="•"/>
              <a:tabLst>
                <a:tab pos="457200" algn="l"/>
              </a:tabLst>
            </a:pPr>
            <a:r>
              <a:rPr lang="ru-RU" sz="2200" dirty="0" smtClean="0">
                <a:latin typeface="Times New Roman" pitchFamily="18" charset="0"/>
                <a:ea typeface="Times New Roman" pitchFamily="18" charset="0"/>
                <a:cs typeface="Times New Roman" pitchFamily="18" charset="0"/>
              </a:rPr>
              <a:t>проведение рациональной политики в области занятости населения</a:t>
            </a:r>
          </a:p>
          <a:p>
            <a:pPr lvl="0" eaLnBrk="0" fontAlgn="base" hangingPunct="0">
              <a:spcBef>
                <a:spcPct val="0"/>
              </a:spcBef>
              <a:spcAft>
                <a:spcPct val="0"/>
              </a:spcAft>
              <a:buFontTx/>
              <a:buChar char="•"/>
              <a:tabLst>
                <a:tab pos="457200" algn="l"/>
              </a:tabLst>
            </a:pPr>
            <a:r>
              <a:rPr lang="ru-RU" sz="2200" dirty="0" smtClean="0">
                <a:latin typeface="Times New Roman" pitchFamily="18" charset="0"/>
                <a:ea typeface="Times New Roman" pitchFamily="18" charset="0"/>
                <a:cs typeface="Times New Roman" pitchFamily="18" charset="0"/>
              </a:rPr>
              <a:t>осуществление социальной политики, направленной на ис­коренение бедности и неравенства в части доступности продо­вольствия</a:t>
            </a:r>
          </a:p>
          <a:p>
            <a:pPr lvl="0" eaLnBrk="0" fontAlgn="base" hangingPunct="0">
              <a:spcBef>
                <a:spcPct val="0"/>
              </a:spcBef>
              <a:spcAft>
                <a:spcPct val="0"/>
              </a:spcAft>
              <a:buFontTx/>
              <a:buChar char="•"/>
              <a:tabLst>
                <a:tab pos="457200" algn="l"/>
              </a:tabLst>
            </a:pPr>
            <a:r>
              <a:rPr lang="ru-RU" sz="2200" dirty="0" smtClean="0">
                <a:latin typeface="Times New Roman" pitchFamily="18" charset="0"/>
                <a:ea typeface="Times New Roman" pitchFamily="18" charset="0"/>
                <a:cs typeface="Times New Roman" pitchFamily="18" charset="0"/>
              </a:rPr>
              <a:t>достижение устойчивого, интенсивного и разнообразного производства продовольствия, повышение его эффективности</a:t>
            </a:r>
          </a:p>
          <a:p>
            <a:pPr lvl="0" eaLnBrk="0" fontAlgn="base" hangingPunct="0">
              <a:spcBef>
                <a:spcPct val="0"/>
              </a:spcBef>
              <a:spcAft>
                <a:spcPct val="0"/>
              </a:spcAft>
              <a:buFontTx/>
              <a:buChar char="•"/>
              <a:tabLst>
                <a:tab pos="457200" algn="l"/>
              </a:tabLst>
            </a:pPr>
            <a:r>
              <a:rPr lang="ru-RU" sz="2200" dirty="0" smtClean="0">
                <a:latin typeface="Times New Roman" pitchFamily="18" charset="0"/>
                <a:ea typeface="Times New Roman" pitchFamily="18" charset="0"/>
                <a:cs typeface="Times New Roman" pitchFamily="18" charset="0"/>
              </a:rPr>
              <a:t>содействие внедрению передовых технологий в области производства, переработки и хранения сырья и продоволь­ствия</a:t>
            </a:r>
          </a:p>
          <a:p>
            <a:pPr lvl="0" eaLnBrk="0" fontAlgn="base" hangingPunct="0">
              <a:spcBef>
                <a:spcPct val="0"/>
              </a:spcBef>
              <a:spcAft>
                <a:spcPct val="0"/>
              </a:spcAft>
              <a:buFontTx/>
              <a:buChar char="•"/>
              <a:tabLst>
                <a:tab pos="457200" algn="l"/>
              </a:tabLst>
            </a:pPr>
            <a:r>
              <a:rPr lang="ru-RU" sz="2200" dirty="0" smtClean="0">
                <a:latin typeface="Times New Roman" pitchFamily="18" charset="0"/>
                <a:ea typeface="Times New Roman" pitchFamily="18" charset="0"/>
                <a:cs typeface="Times New Roman" pitchFamily="18" charset="0"/>
              </a:rPr>
              <a:t>совершенствование размещения и специализации сельско­го хозяйства, направленных на </a:t>
            </a:r>
            <a:r>
              <a:rPr lang="ru-RU" sz="2200" dirty="0" err="1" smtClean="0">
                <a:latin typeface="Times New Roman" pitchFamily="18" charset="0"/>
                <a:ea typeface="Times New Roman" pitchFamily="18" charset="0"/>
                <a:cs typeface="Times New Roman" pitchFamily="18" charset="0"/>
              </a:rPr>
              <a:t>самообеспечение</a:t>
            </a:r>
            <a:r>
              <a:rPr lang="ru-RU" sz="2200" dirty="0" smtClean="0">
                <a:latin typeface="Times New Roman" pitchFamily="18" charset="0"/>
                <a:ea typeface="Times New Roman" pitchFamily="18" charset="0"/>
                <a:cs typeface="Times New Roman" pitchFamily="18" charset="0"/>
              </a:rPr>
              <a:t> регионов сырьем и продовольствием с учетом рационального использова­ния преимуществ международного разделения труда</a:t>
            </a:r>
          </a:p>
          <a:p>
            <a:pPr lvl="0" eaLnBrk="0" fontAlgn="base" hangingPunct="0">
              <a:spcBef>
                <a:spcPct val="0"/>
              </a:spcBef>
              <a:spcAft>
                <a:spcPct val="0"/>
              </a:spcAft>
              <a:buFontTx/>
              <a:buChar char="•"/>
              <a:tabLst>
                <a:tab pos="457200" algn="l"/>
              </a:tabLst>
            </a:pPr>
            <a:endParaRPr lang="ru-RU" sz="2200" dirty="0" smtClean="0">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kumimoji="0" lang="ru-RU" sz="19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500042"/>
            <a:ext cx="8286808" cy="4154984"/>
          </a:xfrm>
          <a:prstGeom prst="rect">
            <a:avLst/>
          </a:prstGeom>
        </p:spPr>
        <p:txBody>
          <a:bodyPr wrap="square">
            <a:spAutoFit/>
          </a:bodyPr>
          <a:lstStyle/>
          <a:p>
            <a:r>
              <a:rPr lang="ru-RU" dirty="0" smtClean="0"/>
              <a:t>    </a:t>
            </a:r>
            <a:r>
              <a:rPr lang="ru-RU" sz="2400" dirty="0" smtClean="0">
                <a:latin typeface="Times New Roman" pitchFamily="18" charset="0"/>
                <a:cs typeface="Times New Roman" pitchFamily="18" charset="0"/>
              </a:rPr>
              <a:t>Впоследствии Декларация всемирного саммита по</a:t>
            </a:r>
          </a:p>
          <a:p>
            <a:r>
              <a:rPr lang="ru-RU" sz="2400" dirty="0" smtClean="0">
                <a:latin typeface="Times New Roman" pitchFamily="18" charset="0"/>
                <a:cs typeface="Times New Roman" pitchFamily="18" charset="0"/>
              </a:rPr>
              <a:t>продовольственной  безопасности 2009 г. уточнила данное определение, включив в него следующие элементы: </a:t>
            </a:r>
          </a:p>
          <a:p>
            <a:r>
              <a:rPr lang="ru-RU" sz="2400" dirty="0" smtClean="0">
                <a:latin typeface="Times New Roman" pitchFamily="18" charset="0"/>
                <a:cs typeface="Times New Roman" pitchFamily="18" charset="0"/>
              </a:rPr>
              <a:t>‒  социальная  доступность  достаточного количества безопасного и питательного продовольствия для всех групп населения; </a:t>
            </a:r>
          </a:p>
          <a:p>
            <a:r>
              <a:rPr lang="ru-RU" sz="2400" dirty="0" smtClean="0">
                <a:latin typeface="Times New Roman" pitchFamily="18" charset="0"/>
                <a:cs typeface="Times New Roman" pitchFamily="18" charset="0"/>
              </a:rPr>
              <a:t>‒  особое внимание к проблеме получения продовольствия женщинами и детьми; </a:t>
            </a:r>
          </a:p>
          <a:p>
            <a:r>
              <a:rPr lang="ru-RU" sz="2400" dirty="0" smtClean="0">
                <a:latin typeface="Times New Roman" pitchFamily="18" charset="0"/>
                <a:cs typeface="Times New Roman" pitchFamily="18" charset="0"/>
              </a:rPr>
              <a:t>‒  отказ от использования продовольствия в качестве инструмента оказания политического и экономического давления.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571480"/>
            <a:ext cx="7858180" cy="3785652"/>
          </a:xfrm>
          <a:prstGeom prst="rect">
            <a:avLst/>
          </a:prstGeom>
        </p:spPr>
        <p:txBody>
          <a:bodyPr wrap="square">
            <a:spAutoFit/>
          </a:bodyPr>
          <a:lstStyle/>
          <a:p>
            <a:pPr lvl="0" eaLnBrk="0" fontAlgn="base" hangingPunct="0">
              <a:spcBef>
                <a:spcPct val="0"/>
              </a:spcBef>
              <a:spcAft>
                <a:spcPct val="0"/>
              </a:spcAft>
              <a:buFontTx/>
              <a:buChar char="•"/>
              <a:tabLst>
                <a:tab pos="457200" algn="l"/>
              </a:tabLst>
            </a:pPr>
            <a:r>
              <a:rPr lang="ru-RU" sz="2400" dirty="0" smtClean="0">
                <a:latin typeface="Times New Roman" pitchFamily="18" charset="0"/>
                <a:ea typeface="Times New Roman" pitchFamily="18" charset="0"/>
                <a:cs typeface="Times New Roman" pitchFamily="18" charset="0"/>
              </a:rPr>
              <a:t>проведение активной внешнеэкономической деятельности, оптимизация экспортно-импортной деятельности</a:t>
            </a:r>
          </a:p>
          <a:p>
            <a:pPr eaLnBrk="0" fontAlgn="base" hangingPunct="0">
              <a:spcBef>
                <a:spcPct val="0"/>
              </a:spcBef>
              <a:spcAft>
                <a:spcPct val="0"/>
              </a:spcAft>
              <a:buFontTx/>
              <a:buChar char="•"/>
              <a:tabLst>
                <a:tab pos="457200" algn="l"/>
              </a:tabLst>
            </a:pPr>
            <a:r>
              <a:rPr lang="ru-RU" sz="2400" dirty="0" smtClean="0">
                <a:latin typeface="Times New Roman" pitchFamily="18" charset="0"/>
                <a:ea typeface="Times New Roman" pitchFamily="18" charset="0"/>
                <a:cs typeface="Times New Roman" pitchFamily="18" charset="0"/>
              </a:rPr>
              <a:t>инвестирование аграрной сферы</a:t>
            </a:r>
          </a:p>
          <a:p>
            <a:pPr eaLnBrk="0" fontAlgn="base" hangingPunct="0">
              <a:spcBef>
                <a:spcPct val="0"/>
              </a:spcBef>
              <a:spcAft>
                <a:spcPct val="0"/>
              </a:spcAft>
              <a:tabLst>
                <a:tab pos="457200" algn="l"/>
              </a:tabLst>
            </a:pPr>
            <a:r>
              <a:rPr lang="ru-RU" sz="2400" dirty="0" smtClean="0">
                <a:latin typeface="Times New Roman" pitchFamily="18" charset="0"/>
                <a:cs typeface="Times New Roman" pitchFamily="18" charset="0"/>
              </a:rPr>
              <a:t>       Продовольственная безопасность страны обеспечивается совокупностью экономических и социальных условий, связанных как с развитием сельского хозяйства и все­го агропромышленного комплекса, так и с общим состоянием национальной и мировой экономики.</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428604"/>
            <a:ext cx="8215370" cy="3785652"/>
          </a:xfrm>
          <a:prstGeom prst="rect">
            <a:avLst/>
          </a:prstGeom>
        </p:spPr>
        <p:txBody>
          <a:bodyPr wrap="square">
            <a:spAutoFit/>
          </a:bodyPr>
          <a:lstStyle/>
          <a:p>
            <a:r>
              <a:rPr lang="ru-RU" dirty="0" smtClean="0"/>
              <a:t>     </a:t>
            </a:r>
            <a:r>
              <a:rPr lang="ru-RU" sz="2400" dirty="0" smtClean="0">
                <a:latin typeface="Times New Roman" pitchFamily="18" charset="0"/>
                <a:cs typeface="Times New Roman" pitchFamily="18" charset="0"/>
              </a:rPr>
              <a:t>Согласно определению ФАО продовольственная безопасность в мире обеспечена, когда все жители в любое время имеют доступ к продовольствию в количестве, необходимом для активной и здоровой жизни, а также сохраняется стабильность на мировых продовольственных рынках. Основой обеспечения мировой продовольственной безопасности является стабильное положение на продовольственных рынках, так как только в этих условиях можно обеспечить постоянный и гарантированный доступ населения к продовольственным товарам. </a:t>
            </a:r>
            <a:endParaRPr lang="ru-RU" sz="24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142852"/>
            <a:ext cx="8429684" cy="6155531"/>
          </a:xfrm>
          <a:prstGeom prst="rect">
            <a:avLst/>
          </a:prstGeom>
        </p:spPr>
        <p:txBody>
          <a:bodyPr wrap="square">
            <a:spAutoFit/>
          </a:bodyPr>
          <a:lstStyle/>
          <a:p>
            <a:r>
              <a:rPr lang="ru-RU" dirty="0" smtClean="0"/>
              <a:t>    </a:t>
            </a:r>
            <a:r>
              <a:rPr lang="ru-RU" sz="2400" dirty="0" smtClean="0">
                <a:latin typeface="Times New Roman" pitchFamily="18" charset="0"/>
                <a:cs typeface="Times New Roman" pitchFamily="18" charset="0"/>
              </a:rPr>
              <a:t>Продовольственная  безопасность  является одной из главных целей международной и экономической политики государства.  В  своем  общем  виде  она  формирует вектор  движения  любой  национальной продовольственной системы к идеальному состоянию.  В  этом  смысле  стремление  к</a:t>
            </a:r>
          </a:p>
          <a:p>
            <a:r>
              <a:rPr lang="ru-RU" sz="2400" dirty="0" smtClean="0">
                <a:latin typeface="Times New Roman" pitchFamily="18" charset="0"/>
                <a:cs typeface="Times New Roman" pitchFamily="18" charset="0"/>
              </a:rPr>
              <a:t>продовольственной безопасности– непрерывный процесс. При этом для ее достижения  зачастую  необходима  смена  приоритетов развития и механизмов реализации аграрной политики. </a:t>
            </a:r>
          </a:p>
          <a:p>
            <a:r>
              <a:rPr lang="ru-RU" sz="2400" dirty="0" smtClean="0">
                <a:latin typeface="Times New Roman" pitchFamily="18" charset="0"/>
                <a:cs typeface="Times New Roman" pitchFamily="18" charset="0"/>
              </a:rPr>
              <a:t>     </a:t>
            </a:r>
            <a:r>
              <a:rPr lang="ru-RU" sz="2200" dirty="0" smtClean="0">
                <a:latin typeface="Times New Roman" pitchFamily="18" charset="0"/>
                <a:cs typeface="Times New Roman" pitchFamily="18" charset="0"/>
              </a:rPr>
              <a:t>Продовольственная политика включает комплекс  мер,  призванных  системно  и эффективно  решать  задачи  развития  не только  производства,  внешней  торговли,  хранения и переработки, но и справедливого  распределения  основных  продуктов питания, а также меры социального развития сельской местности. Во второй половине 90-х гг. ХХ в. в нашей  стране  термин «продовольственная безопасность» начинает широко использоваться как в официальных документах, так и в научной литературе. </a:t>
            </a:r>
            <a:endParaRPr lang="ru-RU" sz="22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rot="10800000" flipV="1">
            <a:off x="285720" y="268919"/>
            <a:ext cx="857256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lang="ru-RU" sz="1400" dirty="0" smtClean="0">
                <a:solidFill>
                  <a:srgbClr val="000000"/>
                </a:solidFill>
                <a:latin typeface="Arial" pitchFamily="34" charset="0"/>
                <a:ea typeface="Times New Roman" pitchFamily="18" charset="0"/>
                <a:cs typeface="Arial" pitchFamily="34" charset="0"/>
              </a:rPr>
              <a:t>     </a:t>
            </a:r>
            <a:r>
              <a:rPr lang="ru-RU" sz="2400" dirty="0" smtClean="0">
                <a:solidFill>
                  <a:srgbClr val="000000"/>
                </a:solidFill>
                <a:latin typeface="Times New Roman" pitchFamily="18" charset="0"/>
                <a:ea typeface="Times New Roman" pitchFamily="18" charset="0"/>
                <a:cs typeface="Times New Roman" pitchFamily="18" charset="0"/>
              </a:rPr>
              <a:t>Следует отметить, что в научной литературе к определению термина «продовольственная безопасность» существуют различные подходы. Мы в нашей лекции остановимся лишь на определении, которое дано в Законе РК О национальной безопасности: это </a:t>
            </a:r>
            <a:r>
              <a:rPr lang="ru-RU" sz="2400" b="1" dirty="0" smtClean="0">
                <a:solidFill>
                  <a:srgbClr val="000000"/>
                </a:solidFill>
                <a:latin typeface="Times New Roman" pitchFamily="18" charset="0"/>
                <a:ea typeface="Times New Roman" pitchFamily="18" charset="0"/>
                <a:cs typeface="Times New Roman" pitchFamily="18" charset="0"/>
              </a:rPr>
              <a:t>«</a:t>
            </a:r>
            <a:r>
              <a:rPr kumimoji="0" lang="ru-RU" sz="2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состояние защищенности экономики, в том числе агропромышленного комплекса, при котором государство способно обеспечить физическую и экономическую доступность населению качественных и безопасных продовольственных товаров, достаточных для удовлетворения физиологических норм потребления и демографического роста».</a:t>
            </a: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285729"/>
            <a:ext cx="8501122" cy="5601533"/>
          </a:xfrm>
          <a:prstGeom prst="rect">
            <a:avLst/>
          </a:prstGeom>
        </p:spPr>
        <p:txBody>
          <a:bodyPr wrap="square">
            <a:spAutoFit/>
          </a:bodyPr>
          <a:lstStyle/>
          <a:p>
            <a:r>
              <a:rPr lang="ru-RU" sz="2000" b="1" dirty="0" smtClean="0">
                <a:latin typeface="Times New Roman" pitchFamily="18" charset="0"/>
                <a:cs typeface="Times New Roman" pitchFamily="18" charset="0"/>
              </a:rPr>
              <a:t>2.  Риски в секторе продовольственной безопасности</a:t>
            </a:r>
          </a:p>
          <a:p>
            <a:r>
              <a:rPr lang="ru-RU" sz="2000" dirty="0" smtClean="0">
                <a:latin typeface="Times New Roman" pitchFamily="18" charset="0"/>
                <a:cs typeface="Times New Roman" pitchFamily="18" charset="0"/>
              </a:rPr>
              <a:t>       ЭКСПО-2015, которое проходило  в Милане под девизом «Накормить планету. Энергия для жизни» («</a:t>
            </a:r>
            <a:r>
              <a:rPr lang="ru-RU" sz="2000" dirty="0" err="1" smtClean="0">
                <a:latin typeface="Times New Roman" pitchFamily="18" charset="0"/>
                <a:cs typeface="Times New Roman" pitchFamily="18" charset="0"/>
              </a:rPr>
              <a:t>Feeding</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the</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Planet</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Energy</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for</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Life</a:t>
            </a:r>
            <a:r>
              <a:rPr lang="ru-RU" sz="2000"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выявило по мнению ученых ряд проблем, которые могут ожидать человечество в будущем в области обеспечения продовольствием: </a:t>
            </a:r>
          </a:p>
          <a:p>
            <a:r>
              <a:rPr lang="ru-RU" sz="2000" dirty="0" smtClean="0">
                <a:latin typeface="Times New Roman" pitchFamily="18" charset="0"/>
                <a:cs typeface="Times New Roman" pitchFamily="18" charset="0"/>
              </a:rPr>
              <a:t>1. Возрастание спроса на продовольствие</a:t>
            </a:r>
          </a:p>
          <a:p>
            <a:r>
              <a:rPr lang="ru-RU" sz="2000" dirty="0" smtClean="0">
                <a:latin typeface="Times New Roman" pitchFamily="18" charset="0"/>
                <a:cs typeface="Times New Roman" pitchFamily="18" charset="0"/>
              </a:rPr>
              <a:t>      К 2050 население планеты может возрасти </a:t>
            </a:r>
            <a:r>
              <a:rPr lang="ru-RU" sz="2000" b="1" dirty="0" smtClean="0">
                <a:latin typeface="Times New Roman" pitchFamily="18" charset="0"/>
                <a:cs typeface="Times New Roman" pitchFamily="18" charset="0"/>
              </a:rPr>
              <a:t>до 10 </a:t>
            </a:r>
            <a:r>
              <a:rPr lang="ru-RU" sz="2000" b="1" dirty="0" err="1" smtClean="0">
                <a:latin typeface="Times New Roman" pitchFamily="18" charset="0"/>
                <a:cs typeface="Times New Roman" pitchFamily="18" charset="0"/>
              </a:rPr>
              <a:t>млрд</a:t>
            </a:r>
            <a:r>
              <a:rPr lang="ru-RU" sz="2000" b="1" dirty="0" smtClean="0">
                <a:latin typeface="Times New Roman" pitchFamily="18" charset="0"/>
                <a:cs typeface="Times New Roman" pitchFamily="18" charset="0"/>
              </a:rPr>
              <a:t> человек</a:t>
            </a:r>
            <a:r>
              <a:rPr lang="ru-RU" sz="2000" dirty="0" smtClean="0">
                <a:latin typeface="Times New Roman" pitchFamily="18" charset="0"/>
                <a:cs typeface="Times New Roman" pitchFamily="18" charset="0"/>
              </a:rPr>
              <a:t>, из которых </a:t>
            </a:r>
            <a:r>
              <a:rPr lang="ru-RU" sz="2000" b="1" dirty="0" smtClean="0">
                <a:latin typeface="Times New Roman" pitchFamily="18" charset="0"/>
                <a:cs typeface="Times New Roman" pitchFamily="18" charset="0"/>
              </a:rPr>
              <a:t>2,4 </a:t>
            </a:r>
            <a:r>
              <a:rPr lang="ru-RU" sz="2000" b="1" dirty="0" err="1" smtClean="0">
                <a:latin typeface="Times New Roman" pitchFamily="18" charset="0"/>
                <a:cs typeface="Times New Roman" pitchFamily="18" charset="0"/>
              </a:rPr>
              <a:t>млрд</a:t>
            </a:r>
            <a:r>
              <a:rPr lang="ru-RU" sz="2000" dirty="0" smtClean="0">
                <a:latin typeface="Times New Roman" pitchFamily="18" charset="0"/>
                <a:cs typeface="Times New Roman" pitchFamily="18" charset="0"/>
              </a:rPr>
              <a:t> будут проживать на Африканском континенте, подверженном климатическим кризисам. При этом демографический рост происходит на фоне возрастания доли городского населения (два городских жителя на три человека к 2050). Эти изменения приведут к росту спроса на зерновые </a:t>
            </a:r>
            <a:r>
              <a:rPr lang="ru-RU" sz="2000" b="1" dirty="0" smtClean="0">
                <a:latin typeface="Times New Roman" pitchFamily="18" charset="0"/>
                <a:cs typeface="Times New Roman" pitchFamily="18" charset="0"/>
              </a:rPr>
              <a:t>до 3,4 </a:t>
            </a:r>
            <a:r>
              <a:rPr lang="ru-RU" sz="2000" b="1" dirty="0" err="1" smtClean="0">
                <a:latin typeface="Times New Roman" pitchFamily="18" charset="0"/>
                <a:cs typeface="Times New Roman" pitchFamily="18" charset="0"/>
              </a:rPr>
              <a:t>млрд</a:t>
            </a:r>
            <a:r>
              <a:rPr lang="ru-RU" sz="2000" b="1" dirty="0" smtClean="0">
                <a:latin typeface="Times New Roman" pitchFamily="18" charset="0"/>
                <a:cs typeface="Times New Roman" pitchFamily="18" charset="0"/>
              </a:rPr>
              <a:t> тонн</a:t>
            </a:r>
            <a:r>
              <a:rPr lang="ru-RU" sz="2000" dirty="0" smtClean="0">
                <a:latin typeface="Times New Roman" pitchFamily="18" charset="0"/>
                <a:cs typeface="Times New Roman" pitchFamily="18" charset="0"/>
              </a:rPr>
              <a:t> к 2050. Напомним, что производство зерновых составляло </a:t>
            </a:r>
            <a:r>
              <a:rPr lang="ru-RU" sz="2000" b="1" dirty="0" smtClean="0">
                <a:latin typeface="Times New Roman" pitchFamily="18" charset="0"/>
                <a:cs typeface="Times New Roman" pitchFamily="18" charset="0"/>
              </a:rPr>
              <a:t>1 </a:t>
            </a:r>
            <a:r>
              <a:rPr lang="ru-RU" sz="2000" b="1" dirty="0" err="1" smtClean="0">
                <a:latin typeface="Times New Roman" pitchFamily="18" charset="0"/>
                <a:cs typeface="Times New Roman" pitchFamily="18" charset="0"/>
              </a:rPr>
              <a:t>млрд</a:t>
            </a:r>
            <a:r>
              <a:rPr lang="ru-RU" sz="2000" b="1" dirty="0" smtClean="0">
                <a:latin typeface="Times New Roman" pitchFamily="18" charset="0"/>
                <a:cs typeface="Times New Roman" pitchFamily="18" charset="0"/>
              </a:rPr>
              <a:t> тонн</a:t>
            </a:r>
            <a:r>
              <a:rPr lang="ru-RU" sz="2000" dirty="0" smtClean="0">
                <a:latin typeface="Times New Roman" pitchFamily="18" charset="0"/>
                <a:cs typeface="Times New Roman" pitchFamily="18" charset="0"/>
              </a:rPr>
              <a:t> в 1960, </a:t>
            </a:r>
            <a:r>
              <a:rPr lang="ru-RU" sz="2000" b="1" dirty="0" smtClean="0">
                <a:latin typeface="Times New Roman" pitchFamily="18" charset="0"/>
                <a:cs typeface="Times New Roman" pitchFamily="18" charset="0"/>
              </a:rPr>
              <a:t>2 </a:t>
            </a:r>
            <a:r>
              <a:rPr lang="ru-RU" sz="2000" b="1" dirty="0" err="1" smtClean="0">
                <a:latin typeface="Times New Roman" pitchFamily="18" charset="0"/>
                <a:cs typeface="Times New Roman" pitchFamily="18" charset="0"/>
              </a:rPr>
              <a:t>млрд</a:t>
            </a:r>
            <a:r>
              <a:rPr lang="ru-RU" sz="2000" b="1" dirty="0" smtClean="0">
                <a:latin typeface="Times New Roman" pitchFamily="18" charset="0"/>
                <a:cs typeface="Times New Roman" pitchFamily="18" charset="0"/>
              </a:rPr>
              <a:t> тонн</a:t>
            </a:r>
            <a:r>
              <a:rPr lang="ru-RU" sz="2000" dirty="0" smtClean="0">
                <a:latin typeface="Times New Roman" pitchFamily="18" charset="0"/>
                <a:cs typeface="Times New Roman" pitchFamily="18" charset="0"/>
              </a:rPr>
              <a:t> в 2000, </a:t>
            </a:r>
            <a:r>
              <a:rPr lang="ru-RU" sz="2000" b="1" dirty="0" smtClean="0">
                <a:latin typeface="Times New Roman" pitchFamily="18" charset="0"/>
                <a:cs typeface="Times New Roman" pitchFamily="18" charset="0"/>
              </a:rPr>
              <a:t>2,75 </a:t>
            </a:r>
            <a:r>
              <a:rPr lang="ru-RU" sz="2000" b="1" dirty="0" err="1" smtClean="0">
                <a:latin typeface="Times New Roman" pitchFamily="18" charset="0"/>
                <a:cs typeface="Times New Roman" pitchFamily="18" charset="0"/>
              </a:rPr>
              <a:t>млрд</a:t>
            </a:r>
            <a:r>
              <a:rPr lang="ru-RU" sz="2000" b="1" dirty="0" smtClean="0">
                <a:latin typeface="Times New Roman" pitchFamily="18" charset="0"/>
                <a:cs typeface="Times New Roman" pitchFamily="18" charset="0"/>
              </a:rPr>
              <a:t> тонн</a:t>
            </a:r>
            <a:r>
              <a:rPr lang="ru-RU" sz="2000" dirty="0" smtClean="0">
                <a:latin typeface="Times New Roman" pitchFamily="18" charset="0"/>
                <a:cs typeface="Times New Roman" pitchFamily="18" charset="0"/>
              </a:rPr>
              <a:t> в 2019 году. К 2050 производство зерновых должно возрасти еще </a:t>
            </a:r>
            <a:r>
              <a:rPr lang="ru-RU" sz="2000" b="1" dirty="0" smtClean="0">
                <a:latin typeface="Times New Roman" pitchFamily="18" charset="0"/>
                <a:cs typeface="Times New Roman" pitchFamily="18" charset="0"/>
              </a:rPr>
              <a:t>более, чем 1 </a:t>
            </a:r>
            <a:r>
              <a:rPr lang="ru-RU" sz="2000" b="1" dirty="0" err="1" smtClean="0">
                <a:latin typeface="Times New Roman" pitchFamily="18" charset="0"/>
                <a:cs typeface="Times New Roman" pitchFamily="18" charset="0"/>
              </a:rPr>
              <a:t>млрд</a:t>
            </a:r>
            <a:r>
              <a:rPr lang="ru-RU" sz="2000" b="1" dirty="0" smtClean="0">
                <a:latin typeface="Times New Roman" pitchFamily="18" charset="0"/>
                <a:cs typeface="Times New Roman" pitchFamily="18" charset="0"/>
              </a:rPr>
              <a:t> тонн</a:t>
            </a:r>
            <a:r>
              <a:rPr lang="ru-RU" sz="2000" dirty="0" smtClean="0">
                <a:latin typeface="Times New Roman" pitchFamily="18" charset="0"/>
                <a:cs typeface="Times New Roman" pitchFamily="18" charset="0"/>
              </a:rPr>
              <a:t>. Это означает, что демографический взрыв и рост спроса на продовольствие приведут к росту цен на него, и аграрное производство станет рентабельным в большинстве регионов планеты. </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142852"/>
            <a:ext cx="8501122" cy="6555641"/>
          </a:xfrm>
          <a:prstGeom prst="rect">
            <a:avLst/>
          </a:prstGeom>
        </p:spPr>
        <p:txBody>
          <a:bodyPr wrap="square">
            <a:spAutoFit/>
          </a:bodyPr>
          <a:lstStyle/>
          <a:p>
            <a:r>
              <a:rPr lang="ru-RU" sz="2000" dirty="0" smtClean="0">
                <a:latin typeface="Times New Roman" pitchFamily="18" charset="0"/>
                <a:cs typeface="Times New Roman" pitchFamily="18" charset="0"/>
              </a:rPr>
              <a:t>2. Усиление влияния климатических изменений на рост производства продовольствия. В отчете Межправительственной группы экспертов по изменению климата при ООН (GIEC) за 2014 говорится, что продовольственной безопасности планеты угрожают непредвиденные климатические изменения. Если это станет реальностью, нарушится равномерность и достаточность распределения продовольствия, особенно в бедных регионах планеты. Между тем, урожайность основных видов зерновых – пшеницы и кукурузы – резко сокращается при повышении температуры, а выращивание риса требует больших объемов воды, которая из-за потепления климата становится дефицитом.</a:t>
            </a:r>
          </a:p>
          <a:p>
            <a:pPr fontAlgn="t"/>
            <a:r>
              <a:rPr lang="ru-RU" sz="2000" dirty="0" smtClean="0">
                <a:latin typeface="Times New Roman" pitchFamily="18" charset="0"/>
                <a:cs typeface="Times New Roman" pitchFamily="18" charset="0"/>
              </a:rPr>
              <a:t>      Планета уже ощущает начало воздействия </a:t>
            </a:r>
            <a:r>
              <a:rPr lang="ru-RU" sz="2000" b="1" dirty="0" smtClean="0">
                <a:latin typeface="Times New Roman" pitchFamily="18" charset="0"/>
                <a:cs typeface="Times New Roman" pitchFamily="18" charset="0"/>
              </a:rPr>
              <a:t>Эль-Ниньо.</a:t>
            </a:r>
          </a:p>
          <a:p>
            <a:pPr fontAlgn="t"/>
            <a:r>
              <a:rPr lang="ru-RU" sz="2000" b="1" dirty="0" err="1" smtClean="0">
                <a:solidFill>
                  <a:srgbClr val="7030A0"/>
                </a:solidFill>
                <a:latin typeface="Times New Roman" pitchFamily="18" charset="0"/>
                <a:cs typeface="Times New Roman" pitchFamily="18" charset="0"/>
              </a:rPr>
              <a:t>Справочно</a:t>
            </a:r>
            <a:r>
              <a:rPr lang="ru-RU" sz="2000" b="1" dirty="0" smtClean="0">
                <a:solidFill>
                  <a:srgbClr val="7030A0"/>
                </a:solidFill>
                <a:latin typeface="Times New Roman" pitchFamily="18" charset="0"/>
                <a:cs typeface="Times New Roman" pitchFamily="18" charset="0"/>
              </a:rPr>
              <a:t>: </a:t>
            </a:r>
            <a:r>
              <a:rPr lang="ru-RU" sz="2000" b="1" dirty="0" err="1" smtClean="0">
                <a:solidFill>
                  <a:srgbClr val="7030A0"/>
                </a:solidFill>
              </a:rPr>
              <a:t>Эль-Ни́ньо</a:t>
            </a:r>
            <a:r>
              <a:rPr lang="ru-RU" sz="2000" dirty="0" smtClean="0">
                <a:solidFill>
                  <a:srgbClr val="7030A0"/>
                </a:solidFill>
              </a:rPr>
              <a:t> (</a:t>
            </a:r>
            <a:r>
              <a:rPr lang="ru-RU" sz="2000" dirty="0" smtClean="0">
                <a:solidFill>
                  <a:srgbClr val="7030A0"/>
                </a:solidFill>
                <a:hlinkClick r:id="rId2" tooltip="Испанский язык"/>
              </a:rPr>
              <a:t>исп.</a:t>
            </a:r>
            <a:r>
              <a:rPr lang="ru-RU" sz="2000" dirty="0" smtClean="0">
                <a:solidFill>
                  <a:srgbClr val="7030A0"/>
                </a:solidFill>
              </a:rPr>
              <a:t> </a:t>
            </a:r>
            <a:r>
              <a:rPr lang="ru-RU" sz="2000" i="1" dirty="0" err="1" smtClean="0">
                <a:solidFill>
                  <a:srgbClr val="7030A0"/>
                </a:solidFill>
              </a:rPr>
              <a:t>El</a:t>
            </a:r>
            <a:r>
              <a:rPr lang="ru-RU" sz="2000" i="1" dirty="0" smtClean="0">
                <a:solidFill>
                  <a:srgbClr val="7030A0"/>
                </a:solidFill>
              </a:rPr>
              <a:t> </a:t>
            </a:r>
            <a:r>
              <a:rPr lang="ru-RU" sz="2000" i="1" dirty="0" err="1" smtClean="0">
                <a:solidFill>
                  <a:srgbClr val="7030A0"/>
                </a:solidFill>
              </a:rPr>
              <a:t>Niño</a:t>
            </a:r>
            <a:r>
              <a:rPr lang="ru-RU" sz="2000" dirty="0" smtClean="0">
                <a:solidFill>
                  <a:srgbClr val="7030A0"/>
                </a:solidFill>
              </a:rPr>
              <a:t> — «</a:t>
            </a:r>
            <a:r>
              <a:rPr lang="ru-RU" sz="2000" i="1" dirty="0" smtClean="0">
                <a:solidFill>
                  <a:srgbClr val="7030A0"/>
                </a:solidFill>
              </a:rPr>
              <a:t>малыш, мальчик</a:t>
            </a:r>
            <a:r>
              <a:rPr lang="ru-RU" sz="2000" dirty="0" smtClean="0">
                <a:solidFill>
                  <a:srgbClr val="7030A0"/>
                </a:solidFill>
              </a:rPr>
              <a:t>»), или </a:t>
            </a:r>
            <a:r>
              <a:rPr lang="ru-RU" sz="2000" b="1" dirty="0" smtClean="0">
                <a:solidFill>
                  <a:srgbClr val="7030A0"/>
                </a:solidFill>
              </a:rPr>
              <a:t>Южная осцилляция</a:t>
            </a:r>
            <a:r>
              <a:rPr lang="ru-RU" sz="2000" dirty="0" smtClean="0">
                <a:solidFill>
                  <a:srgbClr val="7030A0"/>
                </a:solidFill>
              </a:rPr>
              <a:t> (</a:t>
            </a:r>
            <a:r>
              <a:rPr lang="ru-RU" sz="2000" dirty="0" smtClean="0">
                <a:solidFill>
                  <a:srgbClr val="7030A0"/>
                </a:solidFill>
                <a:hlinkClick r:id="rId2" tooltip="Испанский язык"/>
              </a:rPr>
              <a:t>исп.</a:t>
            </a:r>
            <a:r>
              <a:rPr lang="ru-RU" sz="2000" dirty="0" smtClean="0">
                <a:solidFill>
                  <a:srgbClr val="7030A0"/>
                </a:solidFill>
              </a:rPr>
              <a:t> </a:t>
            </a:r>
            <a:r>
              <a:rPr lang="ru-RU" sz="2000" i="1" dirty="0" err="1" smtClean="0">
                <a:solidFill>
                  <a:srgbClr val="7030A0"/>
                </a:solidFill>
              </a:rPr>
              <a:t>El</a:t>
            </a:r>
            <a:r>
              <a:rPr lang="ru-RU" sz="2000" i="1" dirty="0" smtClean="0">
                <a:solidFill>
                  <a:srgbClr val="7030A0"/>
                </a:solidFill>
              </a:rPr>
              <a:t> </a:t>
            </a:r>
            <a:r>
              <a:rPr lang="ru-RU" sz="2000" i="1" dirty="0" err="1" smtClean="0">
                <a:solidFill>
                  <a:srgbClr val="7030A0"/>
                </a:solidFill>
              </a:rPr>
              <a:t>Niño-Oscilación</a:t>
            </a:r>
            <a:r>
              <a:rPr lang="ru-RU" sz="2000" i="1" dirty="0" smtClean="0">
                <a:solidFill>
                  <a:srgbClr val="7030A0"/>
                </a:solidFill>
              </a:rPr>
              <a:t> </a:t>
            </a:r>
            <a:r>
              <a:rPr lang="ru-RU" sz="2000" i="1" dirty="0" err="1" smtClean="0">
                <a:solidFill>
                  <a:srgbClr val="7030A0"/>
                </a:solidFill>
              </a:rPr>
              <a:t>del</a:t>
            </a:r>
            <a:r>
              <a:rPr lang="ru-RU" sz="2000" i="1" dirty="0" smtClean="0">
                <a:solidFill>
                  <a:srgbClr val="7030A0"/>
                </a:solidFill>
              </a:rPr>
              <a:t> </a:t>
            </a:r>
            <a:r>
              <a:rPr lang="ru-RU" sz="2000" i="1" dirty="0" err="1" smtClean="0">
                <a:solidFill>
                  <a:srgbClr val="7030A0"/>
                </a:solidFill>
              </a:rPr>
              <a:t>Sur</a:t>
            </a:r>
            <a:r>
              <a:rPr lang="ru-RU" sz="2000" dirty="0" smtClean="0">
                <a:solidFill>
                  <a:srgbClr val="7030A0"/>
                </a:solidFill>
              </a:rPr>
              <a:t>) — колебание температуры поверхностного слоя воды в экваториальной части </a:t>
            </a:r>
            <a:r>
              <a:rPr lang="ru-RU" sz="2000" dirty="0" smtClean="0">
                <a:solidFill>
                  <a:srgbClr val="7030A0"/>
                </a:solidFill>
                <a:hlinkClick r:id="rId3" tooltip="Тихий океан"/>
              </a:rPr>
              <a:t>Тихого океана</a:t>
            </a:r>
            <a:r>
              <a:rPr lang="ru-RU" sz="2000" dirty="0" smtClean="0">
                <a:solidFill>
                  <a:srgbClr val="7030A0"/>
                </a:solidFill>
              </a:rPr>
              <a:t>, оказывающее заметное влияние на климат. В более узком смысле Эль-Ниньо — фаза Южной осцилляции, в которой область нагретых приповерхностных вод смещается к востоку. При этом ослабевают или вообще прекращаются </a:t>
            </a:r>
            <a:r>
              <a:rPr lang="ru-RU" sz="2000" dirty="0" smtClean="0">
                <a:solidFill>
                  <a:srgbClr val="7030A0"/>
                </a:solidFill>
                <a:hlinkClick r:id="rId4" tooltip="Пассат"/>
              </a:rPr>
              <a:t>пассаты</a:t>
            </a:r>
            <a:r>
              <a:rPr lang="ru-RU" sz="2000" dirty="0" smtClean="0">
                <a:solidFill>
                  <a:srgbClr val="7030A0"/>
                </a:solidFill>
              </a:rPr>
              <a:t>, замедляется </a:t>
            </a:r>
            <a:r>
              <a:rPr lang="ru-RU" sz="2000" dirty="0" err="1" smtClean="0">
                <a:solidFill>
                  <a:srgbClr val="7030A0"/>
                </a:solidFill>
                <a:hlinkClick r:id="rId5" tooltip="Апвеллинг"/>
              </a:rPr>
              <a:t>апвеллинг</a:t>
            </a:r>
            <a:r>
              <a:rPr lang="ru-RU" sz="2000" dirty="0" smtClean="0">
                <a:solidFill>
                  <a:srgbClr val="7030A0"/>
                </a:solidFill>
              </a:rPr>
              <a:t> в восточной части Тихого океана, у берегов </a:t>
            </a:r>
            <a:r>
              <a:rPr lang="ru-RU" sz="2000" dirty="0" smtClean="0">
                <a:solidFill>
                  <a:srgbClr val="7030A0"/>
                </a:solidFill>
                <a:hlinkClick r:id="rId6" tooltip="Перу"/>
              </a:rPr>
              <a:t>Перу</a:t>
            </a:r>
            <a:r>
              <a:rPr lang="ru-RU" sz="2000" dirty="0" smtClean="0">
                <a:solidFill>
                  <a:srgbClr val="7030A0"/>
                </a:solidFill>
              </a:rPr>
              <a:t>. Противоположная фаза осцилляции называется </a:t>
            </a:r>
            <a:r>
              <a:rPr lang="ru-RU" sz="2000" b="1" dirty="0" err="1" smtClean="0">
                <a:solidFill>
                  <a:srgbClr val="7030A0"/>
                </a:solidFill>
              </a:rPr>
              <a:t>Ла-Нинья</a:t>
            </a:r>
            <a:r>
              <a:rPr lang="ru-RU" sz="2000" dirty="0" smtClean="0">
                <a:solidFill>
                  <a:srgbClr val="7030A0"/>
                </a:solidFill>
              </a:rPr>
              <a:t> (</a:t>
            </a:r>
            <a:r>
              <a:rPr lang="ru-RU" sz="2000" dirty="0" smtClean="0">
                <a:solidFill>
                  <a:srgbClr val="7030A0"/>
                </a:solidFill>
                <a:hlinkClick r:id="rId2" tooltip="Испанский язык"/>
              </a:rPr>
              <a:t>исп.</a:t>
            </a:r>
            <a:r>
              <a:rPr lang="ru-RU" sz="2000" dirty="0" smtClean="0">
                <a:solidFill>
                  <a:srgbClr val="7030A0"/>
                </a:solidFill>
              </a:rPr>
              <a:t> </a:t>
            </a:r>
            <a:r>
              <a:rPr lang="ru-RU" sz="2000" i="1" dirty="0" err="1" smtClean="0">
                <a:solidFill>
                  <a:srgbClr val="7030A0"/>
                </a:solidFill>
              </a:rPr>
              <a:t>La</a:t>
            </a:r>
            <a:r>
              <a:rPr lang="ru-RU" sz="2000" i="1" dirty="0" smtClean="0">
                <a:solidFill>
                  <a:srgbClr val="7030A0"/>
                </a:solidFill>
              </a:rPr>
              <a:t> </a:t>
            </a:r>
            <a:r>
              <a:rPr lang="ru-RU" sz="2000" i="1" dirty="0" err="1" smtClean="0">
                <a:solidFill>
                  <a:srgbClr val="7030A0"/>
                </a:solidFill>
              </a:rPr>
              <a:t>Niña</a:t>
            </a:r>
            <a:r>
              <a:rPr lang="ru-RU" sz="2000" dirty="0" smtClean="0">
                <a:solidFill>
                  <a:srgbClr val="7030A0"/>
                </a:solidFill>
              </a:rPr>
              <a:t> — «</a:t>
            </a:r>
            <a:r>
              <a:rPr lang="ru-RU" sz="2000" i="1" dirty="0" smtClean="0">
                <a:solidFill>
                  <a:srgbClr val="7030A0"/>
                </a:solidFill>
              </a:rPr>
              <a:t>малышка, девочка</a:t>
            </a:r>
            <a:r>
              <a:rPr lang="ru-RU" sz="2000" dirty="0" smtClean="0">
                <a:solidFill>
                  <a:srgbClr val="7030A0"/>
                </a:solidFill>
              </a:rPr>
              <a:t>»).</a:t>
            </a:r>
            <a:r>
              <a:rPr lang="ru-RU" sz="2000" b="1" dirty="0" smtClean="0"/>
              <a:t/>
            </a:r>
            <a:br>
              <a:rPr lang="ru-RU" sz="2000" b="1" dirty="0" smtClean="0"/>
            </a:br>
            <a:endParaRPr lang="ru-RU" sz="2000" dirty="0" smtClean="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428604"/>
            <a:ext cx="8501122" cy="3693319"/>
          </a:xfrm>
          <a:prstGeom prst="rect">
            <a:avLst/>
          </a:prstGeom>
        </p:spPr>
        <p:txBody>
          <a:bodyPr wrap="square">
            <a:spAutoFit/>
          </a:bodyPr>
          <a:lstStyle/>
          <a:p>
            <a:pPr fontAlgn="t"/>
            <a:r>
              <a:rPr lang="ru-RU" b="1"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Погодное явление Эль-Ниньо может привести к катастрофическим проливным дождям и длительным засухам в странах вокруг Тихого океана — от Перу до Индонезии и Австралии — вероятно, появится снова в 2020 году, прогнозируют исследователи. Международная группа ученых прогнозирует, что в текущем году вероятность Эль-Ниньо составит 80%. Это явление происходит, когда температура поверхности моря значительно превышает норму на востоке экваториальной части Тихого океана. </a:t>
            </a:r>
            <a:r>
              <a:rPr lang="ru-RU" i="1" dirty="0" smtClean="0"/>
              <a:t>Она уже проявляется</a:t>
            </a:r>
            <a:r>
              <a:rPr lang="ru-RU" dirty="0" smtClean="0">
                <a:latin typeface="Times New Roman" pitchFamily="18" charset="0"/>
                <a:cs typeface="Times New Roman" pitchFamily="18" charset="0"/>
              </a:rPr>
              <a:t> в Австралии (пятый в мире производитель пшеницы) и в Индии (крупный производитель кофе, чая и сахарного тростника). Засуха также повлияет на урожай кофе во Вьетнаме и Индонезии, сократит производство пальмового масла. Общее падение урожайности непременно будет сопровождаться взлетом цен на продовольствие; голод в бедных странах ведет к гибели миллионов людей.  Перед развитыми странами планеты стоит задача доведения фонда помощи бедным странам </a:t>
            </a:r>
            <a:r>
              <a:rPr lang="ru-RU" b="1" dirty="0" smtClean="0">
                <a:latin typeface="Times New Roman" pitchFamily="18" charset="0"/>
                <a:cs typeface="Times New Roman" pitchFamily="18" charset="0"/>
              </a:rPr>
              <a:t>до $100 </a:t>
            </a:r>
            <a:r>
              <a:rPr lang="ru-RU" b="1" dirty="0" err="1" smtClean="0">
                <a:latin typeface="Times New Roman" pitchFamily="18" charset="0"/>
                <a:cs typeface="Times New Roman" pitchFamily="18" charset="0"/>
              </a:rPr>
              <a:t>млрд</a:t>
            </a:r>
            <a:r>
              <a:rPr lang="ru-RU" b="1"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к 2020.</a:t>
            </a:r>
            <a:endParaRPr lang="ru-RU"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565</TotalTime>
  <Words>2427</Words>
  <PresentationFormat>Экран (4:3)</PresentationFormat>
  <Paragraphs>309</Paragraphs>
  <Slides>30</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30</vt:i4>
      </vt:variant>
    </vt:vector>
  </HeadingPairs>
  <TitlesOfParts>
    <vt:vector size="31" baseType="lpstr">
      <vt:lpstr>Тема Office</vt:lpstr>
      <vt:lpstr>6 дәріс.Елдің азық-түлік қауіпсіздігін мемлекеттік басқару</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Lenovo</dc:creator>
  <cp:lastModifiedBy>Lenovo</cp:lastModifiedBy>
  <cp:revision>67</cp:revision>
  <dcterms:created xsi:type="dcterms:W3CDTF">2020-02-16T09:12:56Z</dcterms:created>
  <dcterms:modified xsi:type="dcterms:W3CDTF">2020-03-12T14:01:56Z</dcterms:modified>
</cp:coreProperties>
</file>